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drawings/drawing2.xml" ContentType="application/vnd.openxmlformats-officedocument.drawingml.chartshapes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Override3.xml" ContentType="application/vnd.openxmlformats-officedocument.themeOverr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74"/>
  </p:notesMasterIdLst>
  <p:handoutMasterIdLst>
    <p:handoutMasterId r:id="rId75"/>
  </p:handoutMasterIdLst>
  <p:sldIdLst>
    <p:sldId id="256" r:id="rId2"/>
    <p:sldId id="257" r:id="rId3"/>
    <p:sldId id="272" r:id="rId4"/>
    <p:sldId id="30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327" r:id="rId15"/>
    <p:sldId id="328" r:id="rId16"/>
    <p:sldId id="310" r:id="rId17"/>
    <p:sldId id="270" r:id="rId18"/>
    <p:sldId id="311" r:id="rId19"/>
    <p:sldId id="273" r:id="rId20"/>
    <p:sldId id="275" r:id="rId21"/>
    <p:sldId id="276" r:id="rId22"/>
    <p:sldId id="277" r:id="rId23"/>
    <p:sldId id="278" r:id="rId24"/>
    <p:sldId id="279" r:id="rId25"/>
    <p:sldId id="284" r:id="rId26"/>
    <p:sldId id="280" r:id="rId27"/>
    <p:sldId id="281" r:id="rId28"/>
    <p:sldId id="282" r:id="rId29"/>
    <p:sldId id="286" r:id="rId30"/>
    <p:sldId id="288" r:id="rId31"/>
    <p:sldId id="289" r:id="rId32"/>
    <p:sldId id="283" r:id="rId33"/>
    <p:sldId id="312" r:id="rId34"/>
    <p:sldId id="313" r:id="rId35"/>
    <p:sldId id="314" r:id="rId36"/>
    <p:sldId id="315" r:id="rId37"/>
    <p:sldId id="316" r:id="rId38"/>
    <p:sldId id="317" r:id="rId39"/>
    <p:sldId id="290" r:id="rId40"/>
    <p:sldId id="292" r:id="rId41"/>
    <p:sldId id="291" r:id="rId42"/>
    <p:sldId id="294" r:id="rId43"/>
    <p:sldId id="296" r:id="rId44"/>
    <p:sldId id="295" r:id="rId45"/>
    <p:sldId id="298" r:id="rId46"/>
    <p:sldId id="297" r:id="rId47"/>
    <p:sldId id="299" r:id="rId48"/>
    <p:sldId id="302" r:id="rId49"/>
    <p:sldId id="301" r:id="rId50"/>
    <p:sldId id="326" r:id="rId51"/>
    <p:sldId id="303" r:id="rId52"/>
    <p:sldId id="304" r:id="rId53"/>
    <p:sldId id="305" r:id="rId54"/>
    <p:sldId id="320" r:id="rId55"/>
    <p:sldId id="306" r:id="rId56"/>
    <p:sldId id="321" r:id="rId57"/>
    <p:sldId id="323" r:id="rId58"/>
    <p:sldId id="324" r:id="rId59"/>
    <p:sldId id="325" r:id="rId60"/>
    <p:sldId id="330" r:id="rId61"/>
    <p:sldId id="329" r:id="rId62"/>
    <p:sldId id="331" r:id="rId63"/>
    <p:sldId id="332" r:id="rId64"/>
    <p:sldId id="333" r:id="rId65"/>
    <p:sldId id="334" r:id="rId66"/>
    <p:sldId id="336" r:id="rId67"/>
    <p:sldId id="335" r:id="rId68"/>
    <p:sldId id="338" r:id="rId69"/>
    <p:sldId id="337" r:id="rId70"/>
    <p:sldId id="258" r:id="rId71"/>
    <p:sldId id="293" r:id="rId72"/>
    <p:sldId id="260" r:id="rId7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-1098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scole\Dropbox\ColeHualdeSmith_NSF\RPT-%20English,%20Spanish,%20French\English_RPT-Buckeye\Results\English_RPT_Data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jscole\Dropbox\ColeHualdeSmith_NSF\Data\Lab_Phon\tims_new_log_regressions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jscole\Dropbox\ColeHualdeSmith_NSF\Data\Lab_Phon\tims_new_log_regression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scole\Dropbox\ColeHualdeSmith_NSF\RPT-%20English,%20Spanish,%20French\English_RPT-Buckeye\Results\English_RPT_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scole\Dropbox\ColeHualdeSmith_NSF\RPT-%20English,%20Spanish,%20French\English_RPT-Buckeye\Results\English_RPT_Data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Untitled:Users:tmahrt:Dropbox:rcode:r_p_and_b_simulations_all_data_2015-05-26.xlsx" TargetMode="External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Untitled:Users:tmahrt:Dropbox:rcode:r_p_and_b_simulations_all_data_2015-05-26.xlsx" TargetMode="External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Untitled:Users:tmahrt:Dropbox:rcode:r_p_and_b_simulations_all_data_2015-05-26.xlsx" TargetMode="External"/><Relationship Id="rId1" Type="http://schemas.openxmlformats.org/officeDocument/2006/relationships/themeOverride" Target="../theme/themeOverride3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Untitled:Users:tmahrt:Dropbox:rcode:r_p_and_b_simulations_all_data_2015-05-26.xlsx" TargetMode="External"/><Relationship Id="rId1" Type="http://schemas.openxmlformats.org/officeDocument/2006/relationships/themeOverride" Target="../theme/themeOverride4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Untitled:Users:tmahrt:Dropbox:rcode:r_p_and_b_simulations_all_data_2015-05-26.xlsx" TargetMode="External"/><Relationship Id="rId1" Type="http://schemas.openxmlformats.org/officeDocument/2006/relationships/themeOverride" Target="../theme/themeOverride5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Untitled:Users:tmahrt:Dropbox:rcode:r_p_and_b_simulations_all_data_2015-05-26.xlsx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cat>
            <c:strRef>
              <c:f>'P-Score Analysis'!$B$200:$B$208</c:f>
              <c:strCache>
                <c:ptCount val="9"/>
                <c:pt idx="0">
                  <c:v>they</c:v>
                </c:pt>
                <c:pt idx="1">
                  <c:v>don't</c:v>
                </c:pt>
                <c:pt idx="2">
                  <c:v>have</c:v>
                </c:pt>
                <c:pt idx="3">
                  <c:v>the</c:v>
                </c:pt>
                <c:pt idx="4">
                  <c:v>money</c:v>
                </c:pt>
                <c:pt idx="5">
                  <c:v>to</c:v>
                </c:pt>
                <c:pt idx="6">
                  <c:v>throw</c:v>
                </c:pt>
                <c:pt idx="7">
                  <c:v>away</c:v>
                </c:pt>
                <c:pt idx="8">
                  <c:v>and</c:v>
                </c:pt>
              </c:strCache>
            </c:strRef>
          </c:cat>
          <c:val>
            <c:numRef>
              <c:f>'P-Score Analysis'!$BP$200:$BP$208</c:f>
              <c:numCache>
                <c:formatCode>General</c:formatCode>
                <c:ptCount val="9"/>
                <c:pt idx="0">
                  <c:v>6.2500000000000083E-2</c:v>
                </c:pt>
                <c:pt idx="1">
                  <c:v>0.18750000000000025</c:v>
                </c:pt>
                <c:pt idx="2">
                  <c:v>0.31250000000000044</c:v>
                </c:pt>
                <c:pt idx="3">
                  <c:v>6.2500000000000083E-2</c:v>
                </c:pt>
                <c:pt idx="4">
                  <c:v>0.68750000000000078</c:v>
                </c:pt>
                <c:pt idx="5">
                  <c:v>0</c:v>
                </c:pt>
                <c:pt idx="6">
                  <c:v>0.18750000000000025</c:v>
                </c:pt>
                <c:pt idx="7">
                  <c:v>0.18750000000000025</c:v>
                </c:pt>
                <c:pt idx="8">
                  <c:v>0</c:v>
                </c:pt>
              </c:numCache>
            </c:numRef>
          </c:val>
        </c:ser>
        <c:marker val="1"/>
        <c:axId val="86711680"/>
        <c:axId val="87368832"/>
      </c:lineChart>
      <c:catAx>
        <c:axId val="86711680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87368832"/>
        <c:crosses val="autoZero"/>
        <c:auto val="1"/>
        <c:lblAlgn val="ctr"/>
        <c:lblOffset val="100"/>
      </c:catAx>
      <c:valAx>
        <c:axId val="8736883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P-score</a:t>
                </a:r>
              </a:p>
            </c:rich>
          </c:tx>
          <c:layout/>
        </c:title>
        <c:numFmt formatCode="General" sourceLinked="1"/>
        <c:tickLblPos val="nextTo"/>
        <c:crossAx val="8671168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/>
              <a:t>Mean Cohen's</a:t>
            </a:r>
            <a:r>
              <a:rPr lang="en-US" baseline="0"/>
              <a:t> Kappa</a:t>
            </a:r>
            <a:endParaRPr lang="en-US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Sheet1!$C$4</c:f>
              <c:strCache>
                <c:ptCount val="1"/>
                <c:pt idx="0">
                  <c:v>B-score</c:v>
                </c:pt>
              </c:strCache>
            </c:strRef>
          </c:tx>
          <c:cat>
            <c:strRef>
              <c:f>Sheet1!$B$5:$B$7</c:f>
              <c:strCache>
                <c:ptCount val="3"/>
                <c:pt idx="0">
                  <c:v>Lab</c:v>
                </c:pt>
                <c:pt idx="1">
                  <c:v>MT - US</c:v>
                </c:pt>
                <c:pt idx="2">
                  <c:v>MT - India</c:v>
                </c:pt>
              </c:strCache>
            </c:strRef>
          </c:cat>
          <c:val>
            <c:numRef>
              <c:f>Sheet1!$C$5:$C$7</c:f>
              <c:numCache>
                <c:formatCode>General</c:formatCode>
                <c:ptCount val="3"/>
                <c:pt idx="0">
                  <c:v>0.44</c:v>
                </c:pt>
                <c:pt idx="1">
                  <c:v>0.3200000000000004</c:v>
                </c:pt>
                <c:pt idx="2">
                  <c:v>0.25</c:v>
                </c:pt>
              </c:numCache>
            </c:numRef>
          </c:val>
        </c:ser>
        <c:ser>
          <c:idx val="1"/>
          <c:order val="1"/>
          <c:tx>
            <c:strRef>
              <c:f>Sheet1!$D$4</c:f>
              <c:strCache>
                <c:ptCount val="1"/>
                <c:pt idx="0">
                  <c:v>P-score</c:v>
                </c:pt>
              </c:strCache>
            </c:strRef>
          </c:tx>
          <c:cat>
            <c:strRef>
              <c:f>Sheet1!$B$5:$B$7</c:f>
              <c:strCache>
                <c:ptCount val="3"/>
                <c:pt idx="0">
                  <c:v>Lab</c:v>
                </c:pt>
                <c:pt idx="1">
                  <c:v>MT - US</c:v>
                </c:pt>
                <c:pt idx="2">
                  <c:v>MT - India</c:v>
                </c:pt>
              </c:strCache>
            </c:strRef>
          </c:cat>
          <c:val>
            <c:numRef>
              <c:f>Sheet1!$D$5:$D$7</c:f>
              <c:numCache>
                <c:formatCode>General</c:formatCode>
                <c:ptCount val="3"/>
                <c:pt idx="0">
                  <c:v>0.22</c:v>
                </c:pt>
                <c:pt idx="1">
                  <c:v>0.19</c:v>
                </c:pt>
                <c:pt idx="2">
                  <c:v>0.12000000000000002</c:v>
                </c:pt>
              </c:numCache>
            </c:numRef>
          </c:val>
        </c:ser>
        <c:axId val="88122880"/>
        <c:axId val="88124416"/>
      </c:barChart>
      <c:catAx>
        <c:axId val="88122880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88124416"/>
        <c:crosses val="autoZero"/>
        <c:auto val="1"/>
        <c:lblAlgn val="ctr"/>
        <c:lblOffset val="100"/>
      </c:catAx>
      <c:valAx>
        <c:axId val="88124416"/>
        <c:scaling>
          <c:orientation val="minMax"/>
          <c:max val="0.70000000000000062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88122880"/>
        <c:crosses val="autoZero"/>
        <c:crossBetween val="between"/>
        <c:majorUnit val="0.1"/>
      </c:valAx>
    </c:plotArea>
    <c:legend>
      <c:legendPos val="r"/>
      <c:layout>
        <c:manualLayout>
          <c:xMode val="edge"/>
          <c:yMode val="edge"/>
          <c:x val="0.69899890638670292"/>
          <c:y val="0.1091839214542631"/>
          <c:w val="0.30100109361329802"/>
          <c:h val="0.2978317293671624"/>
        </c:manualLayout>
      </c:layout>
      <c:overlay val="1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/>
              <a:t>Max Cohen's Kappa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Sheet1!$C$16</c:f>
              <c:strCache>
                <c:ptCount val="1"/>
                <c:pt idx="0">
                  <c:v>B-score</c:v>
                </c:pt>
              </c:strCache>
            </c:strRef>
          </c:tx>
          <c:cat>
            <c:strRef>
              <c:f>Sheet1!$B$17:$B$19</c:f>
              <c:strCache>
                <c:ptCount val="3"/>
                <c:pt idx="0">
                  <c:v>Lab</c:v>
                </c:pt>
                <c:pt idx="1">
                  <c:v>MT - US</c:v>
                </c:pt>
                <c:pt idx="2">
                  <c:v>MT - India</c:v>
                </c:pt>
              </c:strCache>
            </c:strRef>
          </c:cat>
          <c:val>
            <c:numRef>
              <c:f>Sheet1!$C$17:$C$19</c:f>
              <c:numCache>
                <c:formatCode>General</c:formatCode>
                <c:ptCount val="3"/>
                <c:pt idx="0">
                  <c:v>0.66000000000000092</c:v>
                </c:pt>
                <c:pt idx="1">
                  <c:v>0.59</c:v>
                </c:pt>
                <c:pt idx="2">
                  <c:v>0.51</c:v>
                </c:pt>
              </c:numCache>
            </c:numRef>
          </c:val>
        </c:ser>
        <c:ser>
          <c:idx val="1"/>
          <c:order val="1"/>
          <c:tx>
            <c:strRef>
              <c:f>Sheet1!$D$16</c:f>
              <c:strCache>
                <c:ptCount val="1"/>
                <c:pt idx="0">
                  <c:v>P-score</c:v>
                </c:pt>
              </c:strCache>
            </c:strRef>
          </c:tx>
          <c:cat>
            <c:strRef>
              <c:f>Sheet1!$B$17:$B$19</c:f>
              <c:strCache>
                <c:ptCount val="3"/>
                <c:pt idx="0">
                  <c:v>Lab</c:v>
                </c:pt>
                <c:pt idx="1">
                  <c:v>MT - US</c:v>
                </c:pt>
                <c:pt idx="2">
                  <c:v>MT - India</c:v>
                </c:pt>
              </c:strCache>
            </c:strRef>
          </c:cat>
          <c:val>
            <c:numRef>
              <c:f>Sheet1!$D$17:$D$19</c:f>
              <c:numCache>
                <c:formatCode>General</c:formatCode>
                <c:ptCount val="3"/>
                <c:pt idx="0">
                  <c:v>0.45</c:v>
                </c:pt>
                <c:pt idx="1">
                  <c:v>0.45</c:v>
                </c:pt>
                <c:pt idx="2">
                  <c:v>0.34</c:v>
                </c:pt>
              </c:numCache>
            </c:numRef>
          </c:val>
        </c:ser>
        <c:axId val="88149376"/>
        <c:axId val="88151168"/>
      </c:barChart>
      <c:catAx>
        <c:axId val="88149376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88151168"/>
        <c:crosses val="autoZero"/>
        <c:auto val="1"/>
        <c:lblAlgn val="ctr"/>
        <c:lblOffset val="100"/>
      </c:catAx>
      <c:valAx>
        <c:axId val="88151168"/>
        <c:scaling>
          <c:orientation val="minMax"/>
          <c:max val="0.70000000000000062"/>
          <c:min val="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88149376"/>
        <c:crosses val="autoZero"/>
        <c:crossBetween val="between"/>
        <c:majorUnit val="0.1"/>
      </c:valAx>
    </c:plotArea>
    <c:legend>
      <c:legendPos val="r"/>
      <c:layout>
        <c:manualLayout>
          <c:xMode val="edge"/>
          <c:yMode val="edge"/>
          <c:x val="0.73233223972003458"/>
          <c:y val="9.0665645960921679E-2"/>
          <c:w val="0.26766776027996547"/>
          <c:h val="0.2978317293671624"/>
        </c:manualLayout>
      </c:layout>
      <c:overlay val="1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6898950131233648E-2"/>
          <c:y val="6.9049091110261501E-2"/>
          <c:w val="0.91782327209098935"/>
          <c:h val="0.45836842103585046"/>
        </c:manualLayout>
      </c:layout>
      <c:barChart>
        <c:barDir val="col"/>
        <c:grouping val="clustered"/>
        <c:ser>
          <c:idx val="0"/>
          <c:order val="0"/>
          <c:tx>
            <c:v>Acoustics</c:v>
          </c:tx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cat>
            <c:strRef>
              <c:f>Sheet1!$A$10:$A$18</c:f>
              <c:strCache>
                <c:ptCount val="9"/>
                <c:pt idx="0">
                  <c:v>Word Frequency</c:v>
                </c:pt>
                <c:pt idx="1">
                  <c:v>POS</c:v>
                </c:pt>
                <c:pt idx="2">
                  <c:v>Word Duration (s)</c:v>
                </c:pt>
                <c:pt idx="3">
                  <c:v>Stressed Vowel Duration (s)</c:v>
                </c:pt>
                <c:pt idx="4">
                  <c:v>Max F0 of the Stressed Vowel (Hz)</c:v>
                </c:pt>
                <c:pt idx="5">
                  <c:v>Log Max F0 of the Stressed Vowel</c:v>
                </c:pt>
                <c:pt idx="6">
                  <c:v>5-Stressed-Vowel-Normalized RMS Intensity</c:v>
                </c:pt>
                <c:pt idx="7">
                  <c:v>5-Stressed-Vowel-Normalized Log F0</c:v>
                </c:pt>
                <c:pt idx="8">
                  <c:v>RMS Intensity</c:v>
                </c:pt>
              </c:strCache>
            </c:strRef>
          </c:cat>
          <c:val>
            <c:numRef>
              <c:f>Sheet1!$G$10:$G$18</c:f>
              <c:numCache>
                <c:formatCode>0.###</c:formatCode>
                <c:ptCount val="9"/>
                <c:pt idx="0">
                  <c:v>0.17828900000000009</c:v>
                </c:pt>
                <c:pt idx="1">
                  <c:v>0.28590000000000021</c:v>
                </c:pt>
                <c:pt idx="2">
                  <c:v>0.38681200000000038</c:v>
                </c:pt>
                <c:pt idx="3">
                  <c:v>8.9348000000000025E-2</c:v>
                </c:pt>
                <c:pt idx="4">
                  <c:v>2.8121999999999998E-2</c:v>
                </c:pt>
                <c:pt idx="5">
                  <c:v>1.5266999999999999E-2</c:v>
                </c:pt>
                <c:pt idx="6">
                  <c:v>3.5880000000000002E-2</c:v>
                </c:pt>
                <c:pt idx="7">
                  <c:v>7.4879000000000001E-2</c:v>
                </c:pt>
                <c:pt idx="8">
                  <c:v>1.0007E-2</c:v>
                </c:pt>
              </c:numCache>
            </c:numRef>
          </c:val>
        </c:ser>
        <c:ser>
          <c:idx val="1"/>
          <c:order val="1"/>
          <c:tx>
            <c:v>Meaning</c:v>
          </c:tx>
          <c:spPr>
            <a:pattFill prst="ltDnDiag">
              <a:fgClr>
                <a:schemeClr val="accent1"/>
              </a:fgClr>
              <a:bgClr>
                <a:schemeClr val="bg1"/>
              </a:bgClr>
            </a:pattFill>
          </c:spPr>
          <c:dPt>
            <c:idx val="0"/>
            <c:spPr>
              <a:pattFill prst="ltDnDiag">
                <a:fgClr>
                  <a:schemeClr val="accent1"/>
                </a:fgClr>
                <a:bgClr>
                  <a:schemeClr val="bg1"/>
                </a:bgClr>
              </a:pattFill>
              <a:ln>
                <a:solidFill>
                  <a:srgbClr val="92D050"/>
                </a:solidFill>
              </a:ln>
            </c:spPr>
          </c:dPt>
          <c:dPt>
            <c:idx val="1"/>
            <c:spPr>
              <a:pattFill prst="ltDnDiag">
                <a:fgClr>
                  <a:schemeClr val="accent1"/>
                </a:fgClr>
                <a:bgClr>
                  <a:schemeClr val="bg1"/>
                </a:bgClr>
              </a:pattFill>
              <a:ln>
                <a:solidFill>
                  <a:srgbClr val="92D050"/>
                </a:solidFill>
              </a:ln>
            </c:spPr>
          </c:dPt>
          <c:cat>
            <c:strRef>
              <c:f>Sheet1!$A$10:$A$18</c:f>
              <c:strCache>
                <c:ptCount val="9"/>
                <c:pt idx="0">
                  <c:v>Word Frequency</c:v>
                </c:pt>
                <c:pt idx="1">
                  <c:v>POS</c:v>
                </c:pt>
                <c:pt idx="2">
                  <c:v>Word Duration (s)</c:v>
                </c:pt>
                <c:pt idx="3">
                  <c:v>Stressed Vowel Duration (s)</c:v>
                </c:pt>
                <c:pt idx="4">
                  <c:v>Max F0 of the Stressed Vowel (Hz)</c:v>
                </c:pt>
                <c:pt idx="5">
                  <c:v>Log Max F0 of the Stressed Vowel</c:v>
                </c:pt>
                <c:pt idx="6">
                  <c:v>5-Stressed-Vowel-Normalized RMS Intensity</c:v>
                </c:pt>
                <c:pt idx="7">
                  <c:v>5-Stressed-Vowel-Normalized Log F0</c:v>
                </c:pt>
                <c:pt idx="8">
                  <c:v>RMS Intensity</c:v>
                </c:pt>
              </c:strCache>
            </c:strRef>
          </c:cat>
          <c:val>
            <c:numRef>
              <c:f>Sheet1!$Q$10:$Q$18</c:f>
              <c:numCache>
                <c:formatCode>0.###</c:formatCode>
                <c:ptCount val="9"/>
                <c:pt idx="0">
                  <c:v>0.30996700000000027</c:v>
                </c:pt>
                <c:pt idx="1">
                  <c:v>0.48000000000000015</c:v>
                </c:pt>
                <c:pt idx="2">
                  <c:v>0.38934000000000024</c:v>
                </c:pt>
                <c:pt idx="3">
                  <c:v>3.7306000000000006E-2</c:v>
                </c:pt>
                <c:pt idx="4">
                  <c:v>6.8240000000000002E-3</c:v>
                </c:pt>
                <c:pt idx="5">
                  <c:v>7.257000000000003E-3</c:v>
                </c:pt>
                <c:pt idx="6">
                  <c:v>2.8659E-2</c:v>
                </c:pt>
                <c:pt idx="7">
                  <c:v>4.2971000000000002E-2</c:v>
                </c:pt>
                <c:pt idx="8">
                  <c:v>4.7880000000000032E-3</c:v>
                </c:pt>
              </c:numCache>
            </c:numRef>
          </c:val>
        </c:ser>
        <c:axId val="225401472"/>
        <c:axId val="225471872"/>
      </c:barChart>
      <c:catAx>
        <c:axId val="225401472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225471872"/>
        <c:crosses val="autoZero"/>
        <c:auto val="1"/>
        <c:lblAlgn val="ctr"/>
        <c:lblOffset val="100"/>
      </c:catAx>
      <c:valAx>
        <c:axId val="225471872"/>
        <c:scaling>
          <c:orientation val="minMax"/>
          <c:max val="0.45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400" i="1" dirty="0" smtClean="0"/>
                  <a:t>r </a:t>
                </a:r>
                <a:r>
                  <a:rPr lang="en-US" sz="2400" baseline="30000" dirty="0" smtClean="0"/>
                  <a:t>2</a:t>
                </a:r>
                <a:endParaRPr lang="en-US" sz="2400" baseline="30000" dirty="0"/>
              </a:p>
            </c:rich>
          </c:tx>
          <c:layout>
            <c:manualLayout>
              <c:xMode val="edge"/>
              <c:yMode val="edge"/>
              <c:x val="0"/>
              <c:y val="0.27428382349642194"/>
            </c:manualLayout>
          </c:layout>
        </c:title>
        <c:numFmt formatCode="0.###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25401472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6898950131233648E-2"/>
          <c:y val="6.9049091110261501E-2"/>
          <c:w val="0.91782327209098935"/>
          <c:h val="0.45836842103585046"/>
        </c:manualLayout>
      </c:layout>
      <c:barChart>
        <c:barDir val="col"/>
        <c:grouping val="clustered"/>
        <c:ser>
          <c:idx val="0"/>
          <c:order val="0"/>
          <c:tx>
            <c:v>Acoustics</c:v>
          </c:tx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cat>
            <c:strRef>
              <c:f>Sheet1!$A$10:$A$18</c:f>
              <c:strCache>
                <c:ptCount val="9"/>
                <c:pt idx="0">
                  <c:v>Word Frequency</c:v>
                </c:pt>
                <c:pt idx="1">
                  <c:v>POS</c:v>
                </c:pt>
                <c:pt idx="2">
                  <c:v>Word Duration (s)</c:v>
                </c:pt>
                <c:pt idx="3">
                  <c:v>Stressed Vowel Duration (s)</c:v>
                </c:pt>
                <c:pt idx="4">
                  <c:v>Max F0 of the Stressed Vowel (Hz)</c:v>
                </c:pt>
                <c:pt idx="5">
                  <c:v>Log Max F0 of the Stressed Vowel</c:v>
                </c:pt>
                <c:pt idx="6">
                  <c:v>5-Stressed-Vowel-Normalized RMS Intensity</c:v>
                </c:pt>
                <c:pt idx="7">
                  <c:v>5-Stressed-Vowel-Normalized Log F0</c:v>
                </c:pt>
                <c:pt idx="8">
                  <c:v>RMS Intensity</c:v>
                </c:pt>
              </c:strCache>
            </c:strRef>
          </c:cat>
          <c:val>
            <c:numRef>
              <c:f>Sheet1!$G$10:$G$18</c:f>
              <c:numCache>
                <c:formatCode>0.###</c:formatCode>
                <c:ptCount val="9"/>
                <c:pt idx="0">
                  <c:v>0.17828900000000009</c:v>
                </c:pt>
                <c:pt idx="1">
                  <c:v>0.28590000000000021</c:v>
                </c:pt>
                <c:pt idx="2">
                  <c:v>0.38681200000000038</c:v>
                </c:pt>
                <c:pt idx="3">
                  <c:v>8.9348000000000025E-2</c:v>
                </c:pt>
                <c:pt idx="4">
                  <c:v>2.8121999999999998E-2</c:v>
                </c:pt>
                <c:pt idx="5">
                  <c:v>1.5266999999999999E-2</c:v>
                </c:pt>
                <c:pt idx="6">
                  <c:v>3.5880000000000002E-2</c:v>
                </c:pt>
                <c:pt idx="7">
                  <c:v>7.4879000000000001E-2</c:v>
                </c:pt>
                <c:pt idx="8">
                  <c:v>1.0007E-2</c:v>
                </c:pt>
              </c:numCache>
            </c:numRef>
          </c:val>
        </c:ser>
        <c:ser>
          <c:idx val="1"/>
          <c:order val="1"/>
          <c:tx>
            <c:v>Meaning</c:v>
          </c:tx>
          <c:spPr>
            <a:pattFill prst="ltDnDiag">
              <a:fgClr>
                <a:schemeClr val="accent1"/>
              </a:fgClr>
              <a:bgClr>
                <a:schemeClr val="bg1"/>
              </a:bgClr>
            </a:pattFill>
          </c:spPr>
          <c:dPt>
            <c:idx val="0"/>
            <c:spPr>
              <a:pattFill prst="ltDnDiag">
                <a:fgClr>
                  <a:schemeClr val="accent1"/>
                </a:fgClr>
                <a:bgClr>
                  <a:schemeClr val="bg1"/>
                </a:bgClr>
              </a:pattFill>
              <a:ln>
                <a:solidFill>
                  <a:srgbClr val="92D050"/>
                </a:solidFill>
              </a:ln>
            </c:spPr>
          </c:dPt>
          <c:dPt>
            <c:idx val="1"/>
            <c:spPr>
              <a:pattFill prst="ltDnDiag">
                <a:fgClr>
                  <a:schemeClr val="accent1"/>
                </a:fgClr>
                <a:bgClr>
                  <a:schemeClr val="bg1"/>
                </a:bgClr>
              </a:pattFill>
              <a:ln>
                <a:solidFill>
                  <a:srgbClr val="92D050"/>
                </a:solidFill>
              </a:ln>
            </c:spPr>
          </c:dPt>
          <c:cat>
            <c:strRef>
              <c:f>Sheet1!$A$10:$A$18</c:f>
              <c:strCache>
                <c:ptCount val="9"/>
                <c:pt idx="0">
                  <c:v>Word Frequency</c:v>
                </c:pt>
                <c:pt idx="1">
                  <c:v>POS</c:v>
                </c:pt>
                <c:pt idx="2">
                  <c:v>Word Duration (s)</c:v>
                </c:pt>
                <c:pt idx="3">
                  <c:v>Stressed Vowel Duration (s)</c:v>
                </c:pt>
                <c:pt idx="4">
                  <c:v>Max F0 of the Stressed Vowel (Hz)</c:v>
                </c:pt>
                <c:pt idx="5">
                  <c:v>Log Max F0 of the Stressed Vowel</c:v>
                </c:pt>
                <c:pt idx="6">
                  <c:v>5-Stressed-Vowel-Normalized RMS Intensity</c:v>
                </c:pt>
                <c:pt idx="7">
                  <c:v>5-Stressed-Vowel-Normalized Log F0</c:v>
                </c:pt>
                <c:pt idx="8">
                  <c:v>RMS Intensity</c:v>
                </c:pt>
              </c:strCache>
            </c:strRef>
          </c:cat>
          <c:val>
            <c:numRef>
              <c:f>Sheet1!$Q$10:$Q$18</c:f>
              <c:numCache>
                <c:formatCode>0.###</c:formatCode>
                <c:ptCount val="9"/>
                <c:pt idx="0">
                  <c:v>0.30996700000000027</c:v>
                </c:pt>
                <c:pt idx="1">
                  <c:v>0.48000000000000015</c:v>
                </c:pt>
                <c:pt idx="2">
                  <c:v>0.38934000000000024</c:v>
                </c:pt>
                <c:pt idx="3">
                  <c:v>3.7306000000000006E-2</c:v>
                </c:pt>
                <c:pt idx="4">
                  <c:v>6.8240000000000002E-3</c:v>
                </c:pt>
                <c:pt idx="5">
                  <c:v>7.257000000000003E-3</c:v>
                </c:pt>
                <c:pt idx="6">
                  <c:v>2.8659E-2</c:v>
                </c:pt>
                <c:pt idx="7">
                  <c:v>4.2971000000000002E-2</c:v>
                </c:pt>
                <c:pt idx="8">
                  <c:v>4.7880000000000032E-3</c:v>
                </c:pt>
              </c:numCache>
            </c:numRef>
          </c:val>
        </c:ser>
        <c:axId val="95603712"/>
        <c:axId val="95611136"/>
      </c:barChart>
      <c:catAx>
        <c:axId val="95603712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95611136"/>
        <c:crosses val="autoZero"/>
        <c:auto val="1"/>
        <c:lblAlgn val="ctr"/>
        <c:lblOffset val="100"/>
      </c:catAx>
      <c:valAx>
        <c:axId val="95611136"/>
        <c:scaling>
          <c:orientation val="minMax"/>
          <c:max val="0.45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2400" i="1" dirty="0" smtClean="0"/>
                  <a:t>r </a:t>
                </a:r>
                <a:r>
                  <a:rPr lang="en-US" sz="2400" baseline="30000" dirty="0" smtClean="0"/>
                  <a:t>2</a:t>
                </a:r>
                <a:endParaRPr lang="en-US" sz="2400" baseline="30000" dirty="0"/>
              </a:p>
            </c:rich>
          </c:tx>
          <c:layout>
            <c:manualLayout>
              <c:xMode val="edge"/>
              <c:yMode val="edge"/>
              <c:x val="0"/>
              <c:y val="0.27428382349642194"/>
            </c:manualLayout>
          </c:layout>
        </c:title>
        <c:numFmt formatCode="0.###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5603712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cat>
            <c:strRef>
              <c:f>'P-Score Analysis'!$B$200:$B$208</c:f>
              <c:strCache>
                <c:ptCount val="9"/>
                <c:pt idx="0">
                  <c:v>they</c:v>
                </c:pt>
                <c:pt idx="1">
                  <c:v>don't</c:v>
                </c:pt>
                <c:pt idx="2">
                  <c:v>have</c:v>
                </c:pt>
                <c:pt idx="3">
                  <c:v>the</c:v>
                </c:pt>
                <c:pt idx="4">
                  <c:v>money</c:v>
                </c:pt>
                <c:pt idx="5">
                  <c:v>to</c:v>
                </c:pt>
                <c:pt idx="6">
                  <c:v>throw</c:v>
                </c:pt>
                <c:pt idx="7">
                  <c:v>away</c:v>
                </c:pt>
                <c:pt idx="8">
                  <c:v>and</c:v>
                </c:pt>
              </c:strCache>
            </c:strRef>
          </c:cat>
          <c:val>
            <c:numRef>
              <c:f>'P-Score Analysis'!$BP$200:$BP$208</c:f>
              <c:numCache>
                <c:formatCode>General</c:formatCode>
                <c:ptCount val="9"/>
                <c:pt idx="0">
                  <c:v>6.25E-2</c:v>
                </c:pt>
                <c:pt idx="1">
                  <c:v>0.18750000000000025</c:v>
                </c:pt>
                <c:pt idx="2">
                  <c:v>0.31250000000000044</c:v>
                </c:pt>
                <c:pt idx="3">
                  <c:v>6.25E-2</c:v>
                </c:pt>
                <c:pt idx="4">
                  <c:v>0.6875</c:v>
                </c:pt>
                <c:pt idx="5">
                  <c:v>0</c:v>
                </c:pt>
                <c:pt idx="6">
                  <c:v>0.18750000000000025</c:v>
                </c:pt>
                <c:pt idx="7">
                  <c:v>0.18750000000000025</c:v>
                </c:pt>
                <c:pt idx="8">
                  <c:v>0</c:v>
                </c:pt>
              </c:numCache>
            </c:numRef>
          </c:val>
        </c:ser>
        <c:marker val="1"/>
        <c:axId val="87379328"/>
        <c:axId val="87393408"/>
      </c:lineChart>
      <c:catAx>
        <c:axId val="87379328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87393408"/>
        <c:crosses val="autoZero"/>
        <c:auto val="1"/>
        <c:lblAlgn val="ctr"/>
        <c:lblOffset val="100"/>
      </c:catAx>
      <c:valAx>
        <c:axId val="8739340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P-score</a:t>
                </a:r>
              </a:p>
            </c:rich>
          </c:tx>
          <c:layout/>
        </c:title>
        <c:numFmt formatCode="General" sourceLinked="1"/>
        <c:tickLblPos val="nextTo"/>
        <c:crossAx val="8737932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cat>
            <c:strRef>
              <c:f>'P-Score Analysis'!$B$200:$B$208</c:f>
              <c:strCache>
                <c:ptCount val="9"/>
                <c:pt idx="0">
                  <c:v>they</c:v>
                </c:pt>
                <c:pt idx="1">
                  <c:v>don't</c:v>
                </c:pt>
                <c:pt idx="2">
                  <c:v>have</c:v>
                </c:pt>
                <c:pt idx="3">
                  <c:v>the</c:v>
                </c:pt>
                <c:pt idx="4">
                  <c:v>money</c:v>
                </c:pt>
                <c:pt idx="5">
                  <c:v>to</c:v>
                </c:pt>
                <c:pt idx="6">
                  <c:v>throw</c:v>
                </c:pt>
                <c:pt idx="7">
                  <c:v>away</c:v>
                </c:pt>
                <c:pt idx="8">
                  <c:v>and</c:v>
                </c:pt>
              </c:strCache>
            </c:strRef>
          </c:cat>
          <c:val>
            <c:numRef>
              <c:f>'P-Score Analysis'!$BP$200:$BP$208</c:f>
              <c:numCache>
                <c:formatCode>General</c:formatCode>
                <c:ptCount val="9"/>
                <c:pt idx="0">
                  <c:v>6.25E-2</c:v>
                </c:pt>
                <c:pt idx="1">
                  <c:v>0.18750000000000025</c:v>
                </c:pt>
                <c:pt idx="2">
                  <c:v>0.31250000000000044</c:v>
                </c:pt>
                <c:pt idx="3">
                  <c:v>6.25E-2</c:v>
                </c:pt>
                <c:pt idx="4">
                  <c:v>0.6875</c:v>
                </c:pt>
                <c:pt idx="5">
                  <c:v>0</c:v>
                </c:pt>
                <c:pt idx="6">
                  <c:v>0.18750000000000025</c:v>
                </c:pt>
                <c:pt idx="7">
                  <c:v>0.18750000000000025</c:v>
                </c:pt>
                <c:pt idx="8">
                  <c:v>0</c:v>
                </c:pt>
              </c:numCache>
            </c:numRef>
          </c:val>
        </c:ser>
        <c:marker val="1"/>
        <c:axId val="87434752"/>
        <c:axId val="87436288"/>
      </c:lineChart>
      <c:catAx>
        <c:axId val="87434752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87436288"/>
        <c:crosses val="autoZero"/>
        <c:auto val="1"/>
        <c:lblAlgn val="ctr"/>
        <c:lblOffset val="100"/>
      </c:catAx>
      <c:valAx>
        <c:axId val="8743628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P-score</a:t>
                </a:r>
              </a:p>
            </c:rich>
          </c:tx>
          <c:layout/>
        </c:title>
        <c:numFmt formatCode="General" sourceLinked="1"/>
        <c:tickLblPos val="nextTo"/>
        <c:crossAx val="8743475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20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500"/>
            </a:pPr>
            <a:r>
              <a:rPr lang="en-US" sz="2500" dirty="0" smtClean="0"/>
              <a:t>P</a:t>
            </a:r>
            <a:r>
              <a:rPr lang="en-US" sz="2500" dirty="0"/>
              <a:t>-score </a:t>
            </a:r>
            <a:r>
              <a:rPr lang="en-US" sz="2500" dirty="0" smtClean="0"/>
              <a:t>Standard Deviation</a:t>
            </a:r>
            <a:endParaRPr lang="en-US" sz="2500" dirty="0"/>
          </a:p>
        </c:rich>
      </c:tx>
      <c:layout/>
      <c:overlay val="1"/>
    </c:title>
    <c:plotArea>
      <c:layout/>
      <c:lineChart>
        <c:grouping val="standard"/>
        <c:ser>
          <c:idx val="1"/>
          <c:order val="0"/>
          <c:tx>
            <c:v>Lab</c:v>
          </c:tx>
          <c:marker>
            <c:symbol val="none"/>
          </c:marker>
          <c:cat>
            <c:numRef>
              <c:f>'P-scores'!$B$8:$AG$8</c:f>
              <c:numCache>
                <c:formatCode>0</c:formatCode>
                <c:ptCount val="32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31</c:v>
                </c:pt>
                <c:pt idx="30">
                  <c:v>32</c:v>
                </c:pt>
              </c:numCache>
            </c:numRef>
          </c:cat>
          <c:val>
            <c:numRef>
              <c:f>'P-scores'!$B$7:$AE$7</c:f>
              <c:numCache>
                <c:formatCode>0.000</c:formatCode>
                <c:ptCount val="30"/>
                <c:pt idx="0">
                  <c:v>0.21279998325308516</c:v>
                </c:pt>
                <c:pt idx="1">
                  <c:v>0.13723794634201517</c:v>
                </c:pt>
                <c:pt idx="2">
                  <c:v>0.104954821147713</c:v>
                </c:pt>
                <c:pt idx="3">
                  <c:v>8.8025219363032786E-2</c:v>
                </c:pt>
                <c:pt idx="4">
                  <c:v>7.8132266533646105E-2</c:v>
                </c:pt>
                <c:pt idx="5">
                  <c:v>6.9911935261552108E-2</c:v>
                </c:pt>
                <c:pt idx="6">
                  <c:v>6.4526873318734107E-2</c:v>
                </c:pt>
                <c:pt idx="7">
                  <c:v>5.9414179653403044E-2</c:v>
                </c:pt>
                <c:pt idx="8">
                  <c:v>5.6857594765516023E-2</c:v>
                </c:pt>
                <c:pt idx="9">
                  <c:v>5.3164942966381704E-2</c:v>
                </c:pt>
                <c:pt idx="10">
                  <c:v>5.0315200547046718E-2</c:v>
                </c:pt>
                <c:pt idx="11">
                  <c:v>4.7796187751455686E-2</c:v>
                </c:pt>
                <c:pt idx="12">
                  <c:v>4.5806309273492309E-2</c:v>
                </c:pt>
                <c:pt idx="13">
                  <c:v>4.3853941924238318E-2</c:v>
                </c:pt>
                <c:pt idx="14">
                  <c:v>4.2316870434368471E-2</c:v>
                </c:pt>
                <c:pt idx="15">
                  <c:v>4.1177832655616906E-2</c:v>
                </c:pt>
                <c:pt idx="16">
                  <c:v>3.9393613282224842E-2</c:v>
                </c:pt>
                <c:pt idx="17">
                  <c:v>3.8178325632719418E-2</c:v>
                </c:pt>
                <c:pt idx="18">
                  <c:v>3.6815836885693634E-2</c:v>
                </c:pt>
                <c:pt idx="19">
                  <c:v>3.6244275744295631E-2</c:v>
                </c:pt>
                <c:pt idx="20">
                  <c:v>3.5120136116123801E-2</c:v>
                </c:pt>
                <c:pt idx="21">
                  <c:v>3.4096398560701215E-2</c:v>
                </c:pt>
                <c:pt idx="22">
                  <c:v>3.3630418425357952E-2</c:v>
                </c:pt>
                <c:pt idx="23">
                  <c:v>3.261820359168574E-2</c:v>
                </c:pt>
                <c:pt idx="24">
                  <c:v>3.2262312171199355E-2</c:v>
                </c:pt>
                <c:pt idx="25">
                  <c:v>3.1027096738600601E-2</c:v>
                </c:pt>
                <c:pt idx="26">
                  <c:v>3.0673251653448006E-2</c:v>
                </c:pt>
                <c:pt idx="27">
                  <c:v>2.9894875800876148E-2</c:v>
                </c:pt>
                <c:pt idx="28">
                  <c:v>2.9293165777167833E-2</c:v>
                </c:pt>
                <c:pt idx="29">
                  <c:v>2.9038091423674639E-2</c:v>
                </c:pt>
              </c:numCache>
            </c:numRef>
          </c:val>
        </c:ser>
        <c:marker val="1"/>
        <c:axId val="87803776"/>
        <c:axId val="87805312"/>
      </c:lineChart>
      <c:catAx>
        <c:axId val="87803776"/>
        <c:scaling>
          <c:orientation val="minMax"/>
        </c:scaling>
        <c:axPos val="b"/>
        <c:numFmt formatCode="0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7805312"/>
        <c:crosses val="autoZero"/>
        <c:auto val="1"/>
        <c:lblAlgn val="ctr"/>
        <c:lblOffset val="100"/>
      </c:catAx>
      <c:valAx>
        <c:axId val="87805312"/>
        <c:scaling>
          <c:orientation val="minMax"/>
          <c:max val="0.30000000000000032"/>
          <c:min val="0"/>
        </c:scaling>
        <c:axPos val="l"/>
        <c:majorGridlines/>
        <c:numFmt formatCode="0.00" sourceLinked="0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87803776"/>
        <c:crosses val="autoZero"/>
        <c:crossBetween val="between"/>
      </c:valAx>
    </c:plotArea>
    <c:legend>
      <c:legendPos val="r"/>
      <c:layout/>
      <c:overlay val="1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</c:chart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500"/>
            </a:pPr>
            <a:r>
              <a:rPr lang="en-US" sz="2500"/>
              <a:t>B-score Standard</a:t>
            </a:r>
            <a:r>
              <a:rPr lang="en-US" sz="2500" baseline="0"/>
              <a:t> Deviation</a:t>
            </a:r>
            <a:endParaRPr lang="en-US" sz="2500"/>
          </a:p>
        </c:rich>
      </c:tx>
      <c:layout/>
      <c:overlay val="1"/>
    </c:title>
    <c:plotArea>
      <c:layout/>
      <c:lineChart>
        <c:grouping val="standard"/>
        <c:ser>
          <c:idx val="1"/>
          <c:order val="0"/>
          <c:tx>
            <c:v>Lab</c:v>
          </c:tx>
          <c:marker>
            <c:symbol val="none"/>
          </c:marker>
          <c:cat>
            <c:numRef>
              <c:f>'P-scores'!$B$8:$AF$8</c:f>
              <c:numCache>
                <c:formatCode>0</c:formatCode>
                <c:ptCount val="31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31</c:v>
                </c:pt>
                <c:pt idx="30">
                  <c:v>32</c:v>
                </c:pt>
              </c:numCache>
            </c:numRef>
          </c:cat>
          <c:val>
            <c:numRef>
              <c:f>'B-scores'!$B$7:$AE$7</c:f>
              <c:numCache>
                <c:formatCode>0.000</c:formatCode>
                <c:ptCount val="30"/>
                <c:pt idx="0">
                  <c:v>0.1863974651118204</c:v>
                </c:pt>
                <c:pt idx="1">
                  <c:v>0.12650051277208688</c:v>
                </c:pt>
                <c:pt idx="2">
                  <c:v>0.10103407805341016</c:v>
                </c:pt>
                <c:pt idx="3">
                  <c:v>8.4462959038012667E-2</c:v>
                </c:pt>
                <c:pt idx="4">
                  <c:v>7.5370314599182489E-2</c:v>
                </c:pt>
                <c:pt idx="5">
                  <c:v>6.8967340631126722E-2</c:v>
                </c:pt>
                <c:pt idx="6">
                  <c:v>6.2662911182452624E-2</c:v>
                </c:pt>
                <c:pt idx="7">
                  <c:v>5.7938324632254408E-2</c:v>
                </c:pt>
                <c:pt idx="8">
                  <c:v>5.4737846899012843E-2</c:v>
                </c:pt>
                <c:pt idx="9">
                  <c:v>5.1134000119121267E-2</c:v>
                </c:pt>
                <c:pt idx="10">
                  <c:v>4.8910064322081045E-2</c:v>
                </c:pt>
                <c:pt idx="11">
                  <c:v>4.665009205853065E-2</c:v>
                </c:pt>
                <c:pt idx="12">
                  <c:v>4.4798432332150563E-2</c:v>
                </c:pt>
                <c:pt idx="13">
                  <c:v>4.2886929887156318E-2</c:v>
                </c:pt>
                <c:pt idx="14">
                  <c:v>4.162931178687735E-2</c:v>
                </c:pt>
                <c:pt idx="15">
                  <c:v>4.0520858873665765E-2</c:v>
                </c:pt>
                <c:pt idx="16">
                  <c:v>3.8692234996589803E-2</c:v>
                </c:pt>
                <c:pt idx="17">
                  <c:v>3.7344011467471148E-2</c:v>
                </c:pt>
                <c:pt idx="18">
                  <c:v>3.6252370953880335E-2</c:v>
                </c:pt>
                <c:pt idx="19">
                  <c:v>3.5699711902645342E-2</c:v>
                </c:pt>
                <c:pt idx="20">
                  <c:v>3.4427936758651093E-2</c:v>
                </c:pt>
                <c:pt idx="21">
                  <c:v>3.3665697835481706E-2</c:v>
                </c:pt>
                <c:pt idx="22">
                  <c:v>3.2810376650340152E-2</c:v>
                </c:pt>
                <c:pt idx="23">
                  <c:v>3.1673121360828338E-2</c:v>
                </c:pt>
                <c:pt idx="24">
                  <c:v>3.1440358101309955E-2</c:v>
                </c:pt>
                <c:pt idx="25">
                  <c:v>3.0974637892209337E-2</c:v>
                </c:pt>
                <c:pt idx="26">
                  <c:v>3.0031041844513946E-2</c:v>
                </c:pt>
                <c:pt idx="27">
                  <c:v>2.9533717433356151E-2</c:v>
                </c:pt>
                <c:pt idx="28">
                  <c:v>2.9211628783276142E-2</c:v>
                </c:pt>
                <c:pt idx="29">
                  <c:v>2.7864254730542597E-2</c:v>
                </c:pt>
              </c:numCache>
            </c:numRef>
          </c:val>
        </c:ser>
        <c:marker val="1"/>
        <c:axId val="87800832"/>
        <c:axId val="87859968"/>
      </c:lineChart>
      <c:catAx>
        <c:axId val="87800832"/>
        <c:scaling>
          <c:orientation val="minMax"/>
        </c:scaling>
        <c:axPos val="b"/>
        <c:numFmt formatCode="0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7859968"/>
        <c:crosses val="autoZero"/>
        <c:auto val="1"/>
        <c:lblAlgn val="ctr"/>
        <c:lblOffset val="100"/>
      </c:catAx>
      <c:valAx>
        <c:axId val="87859968"/>
        <c:scaling>
          <c:orientation val="minMax"/>
          <c:max val="0.30000000000000032"/>
          <c:min val="0"/>
        </c:scaling>
        <c:axPos val="l"/>
        <c:majorGridlines/>
        <c:numFmt formatCode="0.00" sourceLinked="0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87800832"/>
        <c:crosses val="autoZero"/>
        <c:crossBetween val="between"/>
      </c:valAx>
    </c:plotArea>
    <c:legend>
      <c:legendPos val="r"/>
      <c:layout/>
      <c:overlay val="1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</c:chart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500"/>
            </a:pPr>
            <a:r>
              <a:rPr lang="en-US" sz="2500" dirty="0" smtClean="0"/>
              <a:t>P</a:t>
            </a:r>
            <a:r>
              <a:rPr lang="en-US" sz="2500" dirty="0"/>
              <a:t>-score </a:t>
            </a:r>
            <a:r>
              <a:rPr lang="en-US" sz="2500" dirty="0" smtClean="0"/>
              <a:t>Standard Deviation</a:t>
            </a:r>
            <a:endParaRPr lang="en-US" sz="2500" dirty="0"/>
          </a:p>
        </c:rich>
      </c:tx>
      <c:layout/>
      <c:overlay val="1"/>
    </c:title>
    <c:plotArea>
      <c:layout/>
      <c:lineChart>
        <c:grouping val="standard"/>
        <c:ser>
          <c:idx val="1"/>
          <c:order val="0"/>
          <c:tx>
            <c:v>Lab</c:v>
          </c:tx>
          <c:marker>
            <c:symbol val="none"/>
          </c:marker>
          <c:cat>
            <c:numRef>
              <c:f>'P-scores'!$B$8:$AG$8</c:f>
              <c:numCache>
                <c:formatCode>0</c:formatCode>
                <c:ptCount val="32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31</c:v>
                </c:pt>
                <c:pt idx="30">
                  <c:v>32</c:v>
                </c:pt>
              </c:numCache>
            </c:numRef>
          </c:cat>
          <c:val>
            <c:numRef>
              <c:f>'P-scores'!$B$7:$AE$7</c:f>
              <c:numCache>
                <c:formatCode>0.000</c:formatCode>
                <c:ptCount val="30"/>
                <c:pt idx="0">
                  <c:v>0.21279998325308516</c:v>
                </c:pt>
                <c:pt idx="1">
                  <c:v>0.13723794634201517</c:v>
                </c:pt>
                <c:pt idx="2">
                  <c:v>0.104954821147713</c:v>
                </c:pt>
                <c:pt idx="3">
                  <c:v>8.8025219363032786E-2</c:v>
                </c:pt>
                <c:pt idx="4">
                  <c:v>7.8132266533646105E-2</c:v>
                </c:pt>
                <c:pt idx="5">
                  <c:v>6.9911935261552108E-2</c:v>
                </c:pt>
                <c:pt idx="6">
                  <c:v>6.4526873318734107E-2</c:v>
                </c:pt>
                <c:pt idx="7">
                  <c:v>5.9414179653403044E-2</c:v>
                </c:pt>
                <c:pt idx="8">
                  <c:v>5.6857594765516023E-2</c:v>
                </c:pt>
                <c:pt idx="9">
                  <c:v>5.3164942966381704E-2</c:v>
                </c:pt>
                <c:pt idx="10">
                  <c:v>5.0315200547046718E-2</c:v>
                </c:pt>
                <c:pt idx="11">
                  <c:v>4.7796187751455686E-2</c:v>
                </c:pt>
                <c:pt idx="12">
                  <c:v>4.5806309273492309E-2</c:v>
                </c:pt>
                <c:pt idx="13">
                  <c:v>4.3853941924238318E-2</c:v>
                </c:pt>
                <c:pt idx="14">
                  <c:v>4.2316870434368471E-2</c:v>
                </c:pt>
                <c:pt idx="15">
                  <c:v>4.1177832655616906E-2</c:v>
                </c:pt>
                <c:pt idx="16">
                  <c:v>3.9393613282224842E-2</c:v>
                </c:pt>
                <c:pt idx="17">
                  <c:v>3.8178325632719418E-2</c:v>
                </c:pt>
                <c:pt idx="18">
                  <c:v>3.6815836885693634E-2</c:v>
                </c:pt>
                <c:pt idx="19">
                  <c:v>3.6244275744295631E-2</c:v>
                </c:pt>
                <c:pt idx="20">
                  <c:v>3.5120136116123801E-2</c:v>
                </c:pt>
                <c:pt idx="21">
                  <c:v>3.4096398560701215E-2</c:v>
                </c:pt>
                <c:pt idx="22">
                  <c:v>3.3630418425357952E-2</c:v>
                </c:pt>
                <c:pt idx="23">
                  <c:v>3.261820359168574E-2</c:v>
                </c:pt>
                <c:pt idx="24">
                  <c:v>3.2262312171199355E-2</c:v>
                </c:pt>
                <c:pt idx="25">
                  <c:v>3.1027096738600601E-2</c:v>
                </c:pt>
                <c:pt idx="26">
                  <c:v>3.0673251653448006E-2</c:v>
                </c:pt>
                <c:pt idx="27">
                  <c:v>2.9894875800876148E-2</c:v>
                </c:pt>
                <c:pt idx="28">
                  <c:v>2.9293165777167833E-2</c:v>
                </c:pt>
                <c:pt idx="29">
                  <c:v>2.9038091423674639E-2</c:v>
                </c:pt>
              </c:numCache>
            </c:numRef>
          </c:val>
        </c:ser>
        <c:ser>
          <c:idx val="2"/>
          <c:order val="1"/>
          <c:tx>
            <c:v>US MT</c:v>
          </c:tx>
          <c:marker>
            <c:symbol val="none"/>
          </c:marker>
          <c:cat>
            <c:numRef>
              <c:f>'P-scores'!$B$8:$AG$8</c:f>
              <c:numCache>
                <c:formatCode>0</c:formatCode>
                <c:ptCount val="32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31</c:v>
                </c:pt>
                <c:pt idx="30">
                  <c:v>32</c:v>
                </c:pt>
              </c:numCache>
            </c:numRef>
          </c:cat>
          <c:val>
            <c:numRef>
              <c:f>'P-scores'!$B$11:$AE$11</c:f>
              <c:numCache>
                <c:formatCode>0.000</c:formatCode>
                <c:ptCount val="30"/>
                <c:pt idx="0">
                  <c:v>0.16870610900000016</c:v>
                </c:pt>
                <c:pt idx="1">
                  <c:v>0.10326568200000016</c:v>
                </c:pt>
                <c:pt idx="2">
                  <c:v>7.7949196999999998E-2</c:v>
                </c:pt>
                <c:pt idx="3">
                  <c:v>6.4352576999999994E-2</c:v>
                </c:pt>
                <c:pt idx="4">
                  <c:v>5.4672247000000014E-2</c:v>
                </c:pt>
                <c:pt idx="5">
                  <c:v>4.8458996000000004E-2</c:v>
                </c:pt>
                <c:pt idx="6">
                  <c:v>4.4904766000000013E-2</c:v>
                </c:pt>
                <c:pt idx="7">
                  <c:v>4.0261201000000003E-2</c:v>
                </c:pt>
                <c:pt idx="8">
                  <c:v>3.8262798000000008E-2</c:v>
                </c:pt>
                <c:pt idx="9">
                  <c:v>3.5325502000000002E-2</c:v>
                </c:pt>
                <c:pt idx="10">
                  <c:v>3.3748107000000006E-2</c:v>
                </c:pt>
                <c:pt idx="11">
                  <c:v>3.1664989999999997E-2</c:v>
                </c:pt>
                <c:pt idx="12">
                  <c:v>3.0556593000000003E-2</c:v>
                </c:pt>
                <c:pt idx="13">
                  <c:v>2.9178507999999999E-2</c:v>
                </c:pt>
                <c:pt idx="14">
                  <c:v>2.7871081000000037E-2</c:v>
                </c:pt>
                <c:pt idx="15">
                  <c:v>2.6921182000000005E-2</c:v>
                </c:pt>
                <c:pt idx="16">
                  <c:v>2.5669023000000006E-2</c:v>
                </c:pt>
                <c:pt idx="17">
                  <c:v>2.4955841000000006E-2</c:v>
                </c:pt>
                <c:pt idx="18">
                  <c:v>2.4567968999999999E-2</c:v>
                </c:pt>
                <c:pt idx="19">
                  <c:v>2.3777579000000004E-2</c:v>
                </c:pt>
                <c:pt idx="20">
                  <c:v>2.295508500000001E-2</c:v>
                </c:pt>
                <c:pt idx="21">
                  <c:v>2.2174502000000006E-2</c:v>
                </c:pt>
                <c:pt idx="22">
                  <c:v>2.1689834000000012E-2</c:v>
                </c:pt>
                <c:pt idx="23">
                  <c:v>2.0946615000000005E-2</c:v>
                </c:pt>
                <c:pt idx="24">
                  <c:v>2.0601058000000012E-2</c:v>
                </c:pt>
                <c:pt idx="25">
                  <c:v>2.0251735000000035E-2</c:v>
                </c:pt>
                <c:pt idx="26">
                  <c:v>1.9836088000000016E-2</c:v>
                </c:pt>
                <c:pt idx="27">
                  <c:v>1.9512094000000021E-2</c:v>
                </c:pt>
                <c:pt idx="28">
                  <c:v>1.920168500000002E-2</c:v>
                </c:pt>
                <c:pt idx="29">
                  <c:v>1.8712291999999998E-2</c:v>
                </c:pt>
              </c:numCache>
            </c:numRef>
          </c:val>
        </c:ser>
        <c:marker val="1"/>
        <c:axId val="87971712"/>
        <c:axId val="87973248"/>
      </c:lineChart>
      <c:catAx>
        <c:axId val="87971712"/>
        <c:scaling>
          <c:orientation val="minMax"/>
        </c:scaling>
        <c:axPos val="b"/>
        <c:numFmt formatCode="0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7973248"/>
        <c:crosses val="autoZero"/>
        <c:auto val="1"/>
        <c:lblAlgn val="ctr"/>
        <c:lblOffset val="100"/>
      </c:catAx>
      <c:valAx>
        <c:axId val="87973248"/>
        <c:scaling>
          <c:orientation val="minMax"/>
          <c:max val="0.30000000000000032"/>
          <c:min val="0"/>
        </c:scaling>
        <c:axPos val="l"/>
        <c:majorGridlines/>
        <c:numFmt formatCode="0.00" sourceLinked="0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87971712"/>
        <c:crosses val="autoZero"/>
        <c:crossBetween val="between"/>
      </c:valAx>
    </c:plotArea>
    <c:legend>
      <c:legendPos val="r"/>
      <c:layout/>
      <c:overlay val="1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</c:chart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500"/>
            </a:pPr>
            <a:r>
              <a:rPr lang="en-US" sz="2500"/>
              <a:t>B-score Standard</a:t>
            </a:r>
            <a:r>
              <a:rPr lang="en-US" sz="2500" baseline="0"/>
              <a:t> Deviation</a:t>
            </a:r>
            <a:endParaRPr lang="en-US" sz="2500"/>
          </a:p>
        </c:rich>
      </c:tx>
      <c:layout/>
      <c:overlay val="1"/>
    </c:title>
    <c:plotArea>
      <c:layout/>
      <c:lineChart>
        <c:grouping val="standard"/>
        <c:ser>
          <c:idx val="1"/>
          <c:order val="0"/>
          <c:tx>
            <c:v>Lab</c:v>
          </c:tx>
          <c:marker>
            <c:symbol val="none"/>
          </c:marker>
          <c:cat>
            <c:numRef>
              <c:f>'P-scores'!$B$8:$AF$8</c:f>
              <c:numCache>
                <c:formatCode>0</c:formatCode>
                <c:ptCount val="31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31</c:v>
                </c:pt>
                <c:pt idx="30">
                  <c:v>32</c:v>
                </c:pt>
              </c:numCache>
            </c:numRef>
          </c:cat>
          <c:val>
            <c:numRef>
              <c:f>'B-scores'!$B$7:$AE$7</c:f>
              <c:numCache>
                <c:formatCode>0.000</c:formatCode>
                <c:ptCount val="30"/>
                <c:pt idx="0">
                  <c:v>0.1863974651118204</c:v>
                </c:pt>
                <c:pt idx="1">
                  <c:v>0.12650051277208688</c:v>
                </c:pt>
                <c:pt idx="2">
                  <c:v>0.10103407805341016</c:v>
                </c:pt>
                <c:pt idx="3">
                  <c:v>8.4462959038012667E-2</c:v>
                </c:pt>
                <c:pt idx="4">
                  <c:v>7.5370314599182489E-2</c:v>
                </c:pt>
                <c:pt idx="5">
                  <c:v>6.8967340631126722E-2</c:v>
                </c:pt>
                <c:pt idx="6">
                  <c:v>6.2662911182452624E-2</c:v>
                </c:pt>
                <c:pt idx="7">
                  <c:v>5.7938324632254408E-2</c:v>
                </c:pt>
                <c:pt idx="8">
                  <c:v>5.4737846899012843E-2</c:v>
                </c:pt>
                <c:pt idx="9">
                  <c:v>5.1134000119121267E-2</c:v>
                </c:pt>
                <c:pt idx="10">
                  <c:v>4.8910064322081045E-2</c:v>
                </c:pt>
                <c:pt idx="11">
                  <c:v>4.665009205853065E-2</c:v>
                </c:pt>
                <c:pt idx="12">
                  <c:v>4.4798432332150563E-2</c:v>
                </c:pt>
                <c:pt idx="13">
                  <c:v>4.2886929887156318E-2</c:v>
                </c:pt>
                <c:pt idx="14">
                  <c:v>4.162931178687735E-2</c:v>
                </c:pt>
                <c:pt idx="15">
                  <c:v>4.0520858873665765E-2</c:v>
                </c:pt>
                <c:pt idx="16">
                  <c:v>3.8692234996589803E-2</c:v>
                </c:pt>
                <c:pt idx="17">
                  <c:v>3.7344011467471148E-2</c:v>
                </c:pt>
                <c:pt idx="18">
                  <c:v>3.6252370953880335E-2</c:v>
                </c:pt>
                <c:pt idx="19">
                  <c:v>3.5699711902645342E-2</c:v>
                </c:pt>
                <c:pt idx="20">
                  <c:v>3.4427936758651093E-2</c:v>
                </c:pt>
                <c:pt idx="21">
                  <c:v>3.3665697835481706E-2</c:v>
                </c:pt>
                <c:pt idx="22">
                  <c:v>3.2810376650340152E-2</c:v>
                </c:pt>
                <c:pt idx="23">
                  <c:v>3.1673121360828338E-2</c:v>
                </c:pt>
                <c:pt idx="24">
                  <c:v>3.1440358101309955E-2</c:v>
                </c:pt>
                <c:pt idx="25">
                  <c:v>3.0974637892209337E-2</c:v>
                </c:pt>
                <c:pt idx="26">
                  <c:v>3.0031041844513946E-2</c:v>
                </c:pt>
                <c:pt idx="27">
                  <c:v>2.9533717433356151E-2</c:v>
                </c:pt>
                <c:pt idx="28">
                  <c:v>2.9211628783276142E-2</c:v>
                </c:pt>
                <c:pt idx="29">
                  <c:v>2.7864254730542597E-2</c:v>
                </c:pt>
              </c:numCache>
            </c:numRef>
          </c:val>
        </c:ser>
        <c:ser>
          <c:idx val="2"/>
          <c:order val="1"/>
          <c:tx>
            <c:v>US MT</c:v>
          </c:tx>
          <c:marker>
            <c:symbol val="none"/>
          </c:marker>
          <c:cat>
            <c:numRef>
              <c:f>'P-scores'!$B$8:$AF$8</c:f>
              <c:numCache>
                <c:formatCode>0</c:formatCode>
                <c:ptCount val="31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31</c:v>
                </c:pt>
                <c:pt idx="30">
                  <c:v>32</c:v>
                </c:pt>
              </c:numCache>
            </c:numRef>
          </c:cat>
          <c:val>
            <c:numRef>
              <c:f>'B-scores'!$B$11:$AE$11</c:f>
              <c:numCache>
                <c:formatCode>0.000</c:formatCode>
                <c:ptCount val="30"/>
                <c:pt idx="0">
                  <c:v>0.16332890971353387</c:v>
                </c:pt>
                <c:pt idx="1">
                  <c:v>0.10693644609038008</c:v>
                </c:pt>
                <c:pt idx="2">
                  <c:v>8.4694290854500545E-2</c:v>
                </c:pt>
                <c:pt idx="3">
                  <c:v>7.1767904564017632E-2</c:v>
                </c:pt>
                <c:pt idx="4">
                  <c:v>6.3383014494490492E-2</c:v>
                </c:pt>
                <c:pt idx="5">
                  <c:v>5.7034787655268676E-2</c:v>
                </c:pt>
                <c:pt idx="6">
                  <c:v>5.2238231035680378E-2</c:v>
                </c:pt>
                <c:pt idx="7">
                  <c:v>4.8931854110415507E-2</c:v>
                </c:pt>
                <c:pt idx="8">
                  <c:v>4.6398008636060223E-2</c:v>
                </c:pt>
                <c:pt idx="9">
                  <c:v>4.3630200414994415E-2</c:v>
                </c:pt>
                <c:pt idx="10">
                  <c:v>4.0897250562446287E-2</c:v>
                </c:pt>
                <c:pt idx="11">
                  <c:v>3.9639312589448486E-2</c:v>
                </c:pt>
                <c:pt idx="12">
                  <c:v>3.7527028341262307E-2</c:v>
                </c:pt>
                <c:pt idx="13">
                  <c:v>3.6075274507165973E-2</c:v>
                </c:pt>
                <c:pt idx="14">
                  <c:v>3.5187501157808596E-2</c:v>
                </c:pt>
                <c:pt idx="15">
                  <c:v>3.3857772867734892E-2</c:v>
                </c:pt>
                <c:pt idx="16">
                  <c:v>3.3385057794763605E-2</c:v>
                </c:pt>
                <c:pt idx="17">
                  <c:v>3.1453806659976845E-2</c:v>
                </c:pt>
                <c:pt idx="18">
                  <c:v>3.0669829464803431E-2</c:v>
                </c:pt>
                <c:pt idx="19">
                  <c:v>2.9898084274408484E-2</c:v>
                </c:pt>
                <c:pt idx="20">
                  <c:v>2.9077273881852349E-2</c:v>
                </c:pt>
                <c:pt idx="21">
                  <c:v>2.8459605951922706E-2</c:v>
                </c:pt>
                <c:pt idx="22">
                  <c:v>2.7680229475458427E-2</c:v>
                </c:pt>
                <c:pt idx="23">
                  <c:v>2.7134890866131606E-2</c:v>
                </c:pt>
                <c:pt idx="24">
                  <c:v>2.6603221431062325E-2</c:v>
                </c:pt>
                <c:pt idx="25">
                  <c:v>2.620214524214021E-2</c:v>
                </c:pt>
                <c:pt idx="26">
                  <c:v>2.54128896583963E-2</c:v>
                </c:pt>
                <c:pt idx="27">
                  <c:v>2.5102753535054301E-2</c:v>
                </c:pt>
                <c:pt idx="28">
                  <c:v>2.4579653106190404E-2</c:v>
                </c:pt>
                <c:pt idx="29">
                  <c:v>2.3858320408225341E-2</c:v>
                </c:pt>
              </c:numCache>
            </c:numRef>
          </c:val>
        </c:ser>
        <c:marker val="1"/>
        <c:axId val="87891968"/>
        <c:axId val="87893504"/>
      </c:lineChart>
      <c:catAx>
        <c:axId val="87891968"/>
        <c:scaling>
          <c:orientation val="minMax"/>
        </c:scaling>
        <c:axPos val="b"/>
        <c:numFmt formatCode="0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7893504"/>
        <c:crosses val="autoZero"/>
        <c:auto val="1"/>
        <c:lblAlgn val="ctr"/>
        <c:lblOffset val="100"/>
      </c:catAx>
      <c:valAx>
        <c:axId val="87893504"/>
        <c:scaling>
          <c:orientation val="minMax"/>
          <c:max val="0.30000000000000032"/>
          <c:min val="0"/>
        </c:scaling>
        <c:axPos val="l"/>
        <c:majorGridlines/>
        <c:numFmt formatCode="0.00" sourceLinked="0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87891968"/>
        <c:crosses val="autoZero"/>
        <c:crossBetween val="between"/>
      </c:valAx>
    </c:plotArea>
    <c:legend>
      <c:legendPos val="r"/>
      <c:layout/>
      <c:overlay val="1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</c:chart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500"/>
            </a:pPr>
            <a:r>
              <a:rPr lang="en-US" sz="2500" dirty="0" smtClean="0"/>
              <a:t>P</a:t>
            </a:r>
            <a:r>
              <a:rPr lang="en-US" sz="2500" dirty="0"/>
              <a:t>-score </a:t>
            </a:r>
            <a:r>
              <a:rPr lang="en-US" sz="2500" dirty="0" smtClean="0"/>
              <a:t>Standard Deviation</a:t>
            </a:r>
            <a:endParaRPr lang="en-US" sz="2500" dirty="0"/>
          </a:p>
        </c:rich>
      </c:tx>
      <c:layout/>
      <c:overlay val="1"/>
    </c:title>
    <c:plotArea>
      <c:layout/>
      <c:lineChart>
        <c:grouping val="standard"/>
        <c:ser>
          <c:idx val="1"/>
          <c:order val="1"/>
          <c:tx>
            <c:v>Lab</c:v>
          </c:tx>
          <c:marker>
            <c:symbol val="none"/>
          </c:marker>
          <c:cat>
            <c:numRef>
              <c:f>'P-scores'!$B$8:$AG$8</c:f>
              <c:numCache>
                <c:formatCode>0</c:formatCode>
                <c:ptCount val="32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31</c:v>
                </c:pt>
                <c:pt idx="30">
                  <c:v>32</c:v>
                </c:pt>
              </c:numCache>
            </c:numRef>
          </c:cat>
          <c:val>
            <c:numRef>
              <c:f>'P-scores'!$B$7:$AE$7</c:f>
              <c:numCache>
                <c:formatCode>0.000</c:formatCode>
                <c:ptCount val="30"/>
                <c:pt idx="0">
                  <c:v>0.21279998325308516</c:v>
                </c:pt>
                <c:pt idx="1">
                  <c:v>0.13723794634201517</c:v>
                </c:pt>
                <c:pt idx="2">
                  <c:v>0.104954821147713</c:v>
                </c:pt>
                <c:pt idx="3">
                  <c:v>8.8025219363032786E-2</c:v>
                </c:pt>
                <c:pt idx="4">
                  <c:v>7.8132266533646105E-2</c:v>
                </c:pt>
                <c:pt idx="5">
                  <c:v>6.9911935261552108E-2</c:v>
                </c:pt>
                <c:pt idx="6">
                  <c:v>6.4526873318734107E-2</c:v>
                </c:pt>
                <c:pt idx="7">
                  <c:v>5.9414179653403044E-2</c:v>
                </c:pt>
                <c:pt idx="8">
                  <c:v>5.6857594765516023E-2</c:v>
                </c:pt>
                <c:pt idx="9">
                  <c:v>5.3164942966381704E-2</c:v>
                </c:pt>
                <c:pt idx="10">
                  <c:v>5.0315200547046718E-2</c:v>
                </c:pt>
                <c:pt idx="11">
                  <c:v>4.7796187751455686E-2</c:v>
                </c:pt>
                <c:pt idx="12">
                  <c:v>4.5806309273492309E-2</c:v>
                </c:pt>
                <c:pt idx="13">
                  <c:v>4.3853941924238318E-2</c:v>
                </c:pt>
                <c:pt idx="14">
                  <c:v>4.2316870434368471E-2</c:v>
                </c:pt>
                <c:pt idx="15">
                  <c:v>4.1177832655616906E-2</c:v>
                </c:pt>
                <c:pt idx="16">
                  <c:v>3.9393613282224842E-2</c:v>
                </c:pt>
                <c:pt idx="17">
                  <c:v>3.8178325632719418E-2</c:v>
                </c:pt>
                <c:pt idx="18">
                  <c:v>3.6815836885693634E-2</c:v>
                </c:pt>
                <c:pt idx="19">
                  <c:v>3.6244275744295631E-2</c:v>
                </c:pt>
                <c:pt idx="20">
                  <c:v>3.5120136116123801E-2</c:v>
                </c:pt>
                <c:pt idx="21">
                  <c:v>3.4096398560701215E-2</c:v>
                </c:pt>
                <c:pt idx="22">
                  <c:v>3.3630418425357952E-2</c:v>
                </c:pt>
                <c:pt idx="23">
                  <c:v>3.261820359168574E-2</c:v>
                </c:pt>
                <c:pt idx="24">
                  <c:v>3.2262312171199355E-2</c:v>
                </c:pt>
                <c:pt idx="25">
                  <c:v>3.1027096738600601E-2</c:v>
                </c:pt>
                <c:pt idx="26">
                  <c:v>3.0673251653448006E-2</c:v>
                </c:pt>
                <c:pt idx="27">
                  <c:v>2.9894875800876148E-2</c:v>
                </c:pt>
                <c:pt idx="28">
                  <c:v>2.9293165777167833E-2</c:v>
                </c:pt>
                <c:pt idx="29">
                  <c:v>2.9038091423674639E-2</c:v>
                </c:pt>
              </c:numCache>
            </c:numRef>
          </c:val>
        </c:ser>
        <c:ser>
          <c:idx val="2"/>
          <c:order val="2"/>
          <c:tx>
            <c:v>US MT</c:v>
          </c:tx>
          <c:marker>
            <c:symbol val="none"/>
          </c:marker>
          <c:cat>
            <c:numRef>
              <c:f>'P-scores'!$B$8:$AG$8</c:f>
              <c:numCache>
                <c:formatCode>0</c:formatCode>
                <c:ptCount val="32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31</c:v>
                </c:pt>
                <c:pt idx="30">
                  <c:v>32</c:v>
                </c:pt>
              </c:numCache>
            </c:numRef>
          </c:cat>
          <c:val>
            <c:numRef>
              <c:f>'P-scores'!$B$11:$AE$11</c:f>
              <c:numCache>
                <c:formatCode>0.000</c:formatCode>
                <c:ptCount val="30"/>
                <c:pt idx="0">
                  <c:v>0.16870610900000016</c:v>
                </c:pt>
                <c:pt idx="1">
                  <c:v>0.10326568200000016</c:v>
                </c:pt>
                <c:pt idx="2">
                  <c:v>7.7949196999999998E-2</c:v>
                </c:pt>
                <c:pt idx="3">
                  <c:v>6.4352576999999994E-2</c:v>
                </c:pt>
                <c:pt idx="4">
                  <c:v>5.4672247000000014E-2</c:v>
                </c:pt>
                <c:pt idx="5">
                  <c:v>4.8458996000000004E-2</c:v>
                </c:pt>
                <c:pt idx="6">
                  <c:v>4.4904766000000013E-2</c:v>
                </c:pt>
                <c:pt idx="7">
                  <c:v>4.0261201000000003E-2</c:v>
                </c:pt>
                <c:pt idx="8">
                  <c:v>3.8262798000000008E-2</c:v>
                </c:pt>
                <c:pt idx="9">
                  <c:v>3.5325502000000002E-2</c:v>
                </c:pt>
                <c:pt idx="10">
                  <c:v>3.3748107000000006E-2</c:v>
                </c:pt>
                <c:pt idx="11">
                  <c:v>3.1664989999999997E-2</c:v>
                </c:pt>
                <c:pt idx="12">
                  <c:v>3.0556593000000003E-2</c:v>
                </c:pt>
                <c:pt idx="13">
                  <c:v>2.9178507999999999E-2</c:v>
                </c:pt>
                <c:pt idx="14">
                  <c:v>2.7871081000000037E-2</c:v>
                </c:pt>
                <c:pt idx="15">
                  <c:v>2.6921182000000005E-2</c:v>
                </c:pt>
                <c:pt idx="16">
                  <c:v>2.5669023000000006E-2</c:v>
                </c:pt>
                <c:pt idx="17">
                  <c:v>2.4955841000000006E-2</c:v>
                </c:pt>
                <c:pt idx="18">
                  <c:v>2.4567968999999999E-2</c:v>
                </c:pt>
                <c:pt idx="19">
                  <c:v>2.3777579000000004E-2</c:v>
                </c:pt>
                <c:pt idx="20">
                  <c:v>2.295508500000001E-2</c:v>
                </c:pt>
                <c:pt idx="21">
                  <c:v>2.2174502000000006E-2</c:v>
                </c:pt>
                <c:pt idx="22">
                  <c:v>2.1689834000000012E-2</c:v>
                </c:pt>
                <c:pt idx="23">
                  <c:v>2.0946615000000005E-2</c:v>
                </c:pt>
                <c:pt idx="24">
                  <c:v>2.0601058000000012E-2</c:v>
                </c:pt>
                <c:pt idx="25">
                  <c:v>2.0251735000000035E-2</c:v>
                </c:pt>
                <c:pt idx="26">
                  <c:v>1.9836088000000016E-2</c:v>
                </c:pt>
                <c:pt idx="27">
                  <c:v>1.9512094000000021E-2</c:v>
                </c:pt>
                <c:pt idx="28">
                  <c:v>1.920168500000002E-2</c:v>
                </c:pt>
                <c:pt idx="29">
                  <c:v>1.8712291999999998E-2</c:v>
                </c:pt>
              </c:numCache>
            </c:numRef>
          </c:val>
        </c:ser>
        <c:ser>
          <c:idx val="0"/>
          <c:order val="0"/>
          <c:tx>
            <c:v>India MT</c:v>
          </c:tx>
          <c:marker>
            <c:symbol val="none"/>
          </c:marker>
          <c:cat>
            <c:numRef>
              <c:f>'P-scores'!$B$8:$AG$8</c:f>
              <c:numCache>
                <c:formatCode>0</c:formatCode>
                <c:ptCount val="32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31</c:v>
                </c:pt>
                <c:pt idx="30">
                  <c:v>32</c:v>
                </c:pt>
              </c:numCache>
            </c:numRef>
          </c:cat>
          <c:val>
            <c:numRef>
              <c:f>'P-scores'!$B$15:$AE$15</c:f>
              <c:numCache>
                <c:formatCode>0.000</c:formatCode>
                <c:ptCount val="30"/>
                <c:pt idx="0">
                  <c:v>0.25566402722353299</c:v>
                </c:pt>
                <c:pt idx="1">
                  <c:v>0.17345753958076227</c:v>
                </c:pt>
                <c:pt idx="2">
                  <c:v>0.13884125944168416</c:v>
                </c:pt>
                <c:pt idx="3">
                  <c:v>0.11905218619566298</c:v>
                </c:pt>
                <c:pt idx="4">
                  <c:v>0.10557128738328417</c:v>
                </c:pt>
                <c:pt idx="5">
                  <c:v>9.5855624888104965E-2</c:v>
                </c:pt>
                <c:pt idx="6">
                  <c:v>8.8523168525448601E-2</c:v>
                </c:pt>
                <c:pt idx="7">
                  <c:v>8.1396442086266396E-2</c:v>
                </c:pt>
                <c:pt idx="8">
                  <c:v>7.6916869650862293E-2</c:v>
                </c:pt>
                <c:pt idx="9">
                  <c:v>7.2172471819940118E-2</c:v>
                </c:pt>
                <c:pt idx="10">
                  <c:v>6.9012045957767776E-2</c:v>
                </c:pt>
                <c:pt idx="11">
                  <c:v>6.5983449846532177E-2</c:v>
                </c:pt>
                <c:pt idx="12">
                  <c:v>6.3445326162944488E-2</c:v>
                </c:pt>
                <c:pt idx="13">
                  <c:v>6.0138772122592013E-2</c:v>
                </c:pt>
                <c:pt idx="14">
                  <c:v>5.8793493209300086E-2</c:v>
                </c:pt>
                <c:pt idx="15">
                  <c:v>5.5959729720844509E-2</c:v>
                </c:pt>
                <c:pt idx="16">
                  <c:v>5.4684497584836567E-2</c:v>
                </c:pt>
                <c:pt idx="17">
                  <c:v>5.2689214635350812E-2</c:v>
                </c:pt>
                <c:pt idx="18">
                  <c:v>5.1638867551879297E-2</c:v>
                </c:pt>
                <c:pt idx="19">
                  <c:v>4.9573291269658933E-2</c:v>
                </c:pt>
                <c:pt idx="20">
                  <c:v>4.8474181385424787E-2</c:v>
                </c:pt>
                <c:pt idx="21">
                  <c:v>4.7968685310667912E-2</c:v>
                </c:pt>
                <c:pt idx="22">
                  <c:v>4.6332537980730608E-2</c:v>
                </c:pt>
                <c:pt idx="23">
                  <c:v>4.5077675720657795E-2</c:v>
                </c:pt>
                <c:pt idx="24">
                  <c:v>4.463349701152472E-2</c:v>
                </c:pt>
                <c:pt idx="25">
                  <c:v>4.3488474871247046E-2</c:v>
                </c:pt>
                <c:pt idx="26">
                  <c:v>4.2301657462820122E-2</c:v>
                </c:pt>
                <c:pt idx="27">
                  <c:v>4.1696427612916788E-2</c:v>
                </c:pt>
                <c:pt idx="28">
                  <c:v>4.053654608460041E-2</c:v>
                </c:pt>
                <c:pt idx="29">
                  <c:v>3.9639185824897442E-2</c:v>
                </c:pt>
              </c:numCache>
            </c:numRef>
          </c:val>
        </c:ser>
        <c:marker val="1"/>
        <c:axId val="88035328"/>
        <c:axId val="88036864"/>
      </c:lineChart>
      <c:catAx>
        <c:axId val="88035328"/>
        <c:scaling>
          <c:orientation val="minMax"/>
        </c:scaling>
        <c:axPos val="b"/>
        <c:numFmt formatCode="0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8036864"/>
        <c:crosses val="autoZero"/>
        <c:auto val="1"/>
        <c:lblAlgn val="ctr"/>
        <c:lblOffset val="100"/>
      </c:catAx>
      <c:valAx>
        <c:axId val="88036864"/>
        <c:scaling>
          <c:orientation val="minMax"/>
          <c:max val="0.30000000000000032"/>
          <c:min val="0"/>
        </c:scaling>
        <c:axPos val="l"/>
        <c:majorGridlines/>
        <c:numFmt formatCode="0.00" sourceLinked="0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88035328"/>
        <c:crosses val="autoZero"/>
        <c:crossBetween val="between"/>
      </c:valAx>
    </c:plotArea>
    <c:legend>
      <c:legendPos val="r"/>
      <c:layout/>
      <c:overlay val="1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</c:chart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500"/>
            </a:pPr>
            <a:r>
              <a:rPr lang="en-US" sz="2500"/>
              <a:t>B-score Standard</a:t>
            </a:r>
            <a:r>
              <a:rPr lang="en-US" sz="2500" baseline="0"/>
              <a:t> Deviation</a:t>
            </a:r>
            <a:endParaRPr lang="en-US" sz="2500"/>
          </a:p>
        </c:rich>
      </c:tx>
      <c:layout/>
      <c:overlay val="1"/>
    </c:title>
    <c:plotArea>
      <c:layout/>
      <c:lineChart>
        <c:grouping val="standard"/>
        <c:ser>
          <c:idx val="1"/>
          <c:order val="1"/>
          <c:tx>
            <c:v>Lab</c:v>
          </c:tx>
          <c:marker>
            <c:symbol val="none"/>
          </c:marker>
          <c:cat>
            <c:numRef>
              <c:f>'P-scores'!$B$8:$AF$8</c:f>
              <c:numCache>
                <c:formatCode>0</c:formatCode>
                <c:ptCount val="31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31</c:v>
                </c:pt>
                <c:pt idx="30">
                  <c:v>32</c:v>
                </c:pt>
              </c:numCache>
            </c:numRef>
          </c:cat>
          <c:val>
            <c:numRef>
              <c:f>'B-scores'!$B$7:$AE$7</c:f>
              <c:numCache>
                <c:formatCode>0.000</c:formatCode>
                <c:ptCount val="30"/>
                <c:pt idx="0">
                  <c:v>0.1863974651118204</c:v>
                </c:pt>
                <c:pt idx="1">
                  <c:v>0.12650051277208688</c:v>
                </c:pt>
                <c:pt idx="2">
                  <c:v>0.10103407805341016</c:v>
                </c:pt>
                <c:pt idx="3">
                  <c:v>8.4462959038012667E-2</c:v>
                </c:pt>
                <c:pt idx="4">
                  <c:v>7.5370314599182489E-2</c:v>
                </c:pt>
                <c:pt idx="5">
                  <c:v>6.8967340631126722E-2</c:v>
                </c:pt>
                <c:pt idx="6">
                  <c:v>6.2662911182452624E-2</c:v>
                </c:pt>
                <c:pt idx="7">
                  <c:v>5.7938324632254408E-2</c:v>
                </c:pt>
                <c:pt idx="8">
                  <c:v>5.4737846899012843E-2</c:v>
                </c:pt>
                <c:pt idx="9">
                  <c:v>5.1134000119121267E-2</c:v>
                </c:pt>
                <c:pt idx="10">
                  <c:v>4.8910064322081045E-2</c:v>
                </c:pt>
                <c:pt idx="11">
                  <c:v>4.665009205853065E-2</c:v>
                </c:pt>
                <c:pt idx="12">
                  <c:v>4.4798432332150563E-2</c:v>
                </c:pt>
                <c:pt idx="13">
                  <c:v>4.2886929887156318E-2</c:v>
                </c:pt>
                <c:pt idx="14">
                  <c:v>4.162931178687735E-2</c:v>
                </c:pt>
                <c:pt idx="15">
                  <c:v>4.0520858873665765E-2</c:v>
                </c:pt>
                <c:pt idx="16">
                  <c:v>3.8692234996589803E-2</c:v>
                </c:pt>
                <c:pt idx="17">
                  <c:v>3.7344011467471148E-2</c:v>
                </c:pt>
                <c:pt idx="18">
                  <c:v>3.6252370953880335E-2</c:v>
                </c:pt>
                <c:pt idx="19">
                  <c:v>3.5699711902645342E-2</c:v>
                </c:pt>
                <c:pt idx="20">
                  <c:v>3.4427936758651093E-2</c:v>
                </c:pt>
                <c:pt idx="21">
                  <c:v>3.3665697835481706E-2</c:v>
                </c:pt>
                <c:pt idx="22">
                  <c:v>3.2810376650340152E-2</c:v>
                </c:pt>
                <c:pt idx="23">
                  <c:v>3.1673121360828338E-2</c:v>
                </c:pt>
                <c:pt idx="24">
                  <c:v>3.1440358101309955E-2</c:v>
                </c:pt>
                <c:pt idx="25">
                  <c:v>3.0974637892209337E-2</c:v>
                </c:pt>
                <c:pt idx="26">
                  <c:v>3.0031041844513946E-2</c:v>
                </c:pt>
                <c:pt idx="27">
                  <c:v>2.9533717433356151E-2</c:v>
                </c:pt>
                <c:pt idx="28">
                  <c:v>2.9211628783276142E-2</c:v>
                </c:pt>
                <c:pt idx="29">
                  <c:v>2.7864254730542597E-2</c:v>
                </c:pt>
              </c:numCache>
            </c:numRef>
          </c:val>
        </c:ser>
        <c:ser>
          <c:idx val="2"/>
          <c:order val="2"/>
          <c:tx>
            <c:v>US MT</c:v>
          </c:tx>
          <c:marker>
            <c:symbol val="none"/>
          </c:marker>
          <c:cat>
            <c:numRef>
              <c:f>'P-scores'!$B$8:$AF$8</c:f>
              <c:numCache>
                <c:formatCode>0</c:formatCode>
                <c:ptCount val="31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31</c:v>
                </c:pt>
                <c:pt idx="30">
                  <c:v>32</c:v>
                </c:pt>
              </c:numCache>
            </c:numRef>
          </c:cat>
          <c:val>
            <c:numRef>
              <c:f>'B-scores'!$B$11:$AE$11</c:f>
              <c:numCache>
                <c:formatCode>0.000</c:formatCode>
                <c:ptCount val="30"/>
                <c:pt idx="0">
                  <c:v>0.16332890971353387</c:v>
                </c:pt>
                <c:pt idx="1">
                  <c:v>0.10693644609038008</c:v>
                </c:pt>
                <c:pt idx="2">
                  <c:v>8.4694290854500545E-2</c:v>
                </c:pt>
                <c:pt idx="3">
                  <c:v>7.1767904564017632E-2</c:v>
                </c:pt>
                <c:pt idx="4">
                  <c:v>6.3383014494490492E-2</c:v>
                </c:pt>
                <c:pt idx="5">
                  <c:v>5.7034787655268676E-2</c:v>
                </c:pt>
                <c:pt idx="6">
                  <c:v>5.2238231035680378E-2</c:v>
                </c:pt>
                <c:pt idx="7">
                  <c:v>4.8931854110415507E-2</c:v>
                </c:pt>
                <c:pt idx="8">
                  <c:v>4.6398008636060223E-2</c:v>
                </c:pt>
                <c:pt idx="9">
                  <c:v>4.3630200414994415E-2</c:v>
                </c:pt>
                <c:pt idx="10">
                  <c:v>4.0897250562446287E-2</c:v>
                </c:pt>
                <c:pt idx="11">
                  <c:v>3.9639312589448486E-2</c:v>
                </c:pt>
                <c:pt idx="12">
                  <c:v>3.7527028341262307E-2</c:v>
                </c:pt>
                <c:pt idx="13">
                  <c:v>3.6075274507165973E-2</c:v>
                </c:pt>
                <c:pt idx="14">
                  <c:v>3.5187501157808596E-2</c:v>
                </c:pt>
                <c:pt idx="15">
                  <c:v>3.3857772867734892E-2</c:v>
                </c:pt>
                <c:pt idx="16">
                  <c:v>3.3385057794763605E-2</c:v>
                </c:pt>
                <c:pt idx="17">
                  <c:v>3.1453806659976845E-2</c:v>
                </c:pt>
                <c:pt idx="18">
                  <c:v>3.0669829464803431E-2</c:v>
                </c:pt>
                <c:pt idx="19">
                  <c:v>2.9898084274408484E-2</c:v>
                </c:pt>
                <c:pt idx="20">
                  <c:v>2.9077273881852349E-2</c:v>
                </c:pt>
                <c:pt idx="21">
                  <c:v>2.8459605951922706E-2</c:v>
                </c:pt>
                <c:pt idx="22">
                  <c:v>2.7680229475458427E-2</c:v>
                </c:pt>
                <c:pt idx="23">
                  <c:v>2.7134890866131606E-2</c:v>
                </c:pt>
                <c:pt idx="24">
                  <c:v>2.6603221431062325E-2</c:v>
                </c:pt>
                <c:pt idx="25">
                  <c:v>2.620214524214021E-2</c:v>
                </c:pt>
                <c:pt idx="26">
                  <c:v>2.54128896583963E-2</c:v>
                </c:pt>
                <c:pt idx="27">
                  <c:v>2.5102753535054301E-2</c:v>
                </c:pt>
                <c:pt idx="28">
                  <c:v>2.4579653106190404E-2</c:v>
                </c:pt>
                <c:pt idx="29">
                  <c:v>2.3858320408225341E-2</c:v>
                </c:pt>
              </c:numCache>
            </c:numRef>
          </c:val>
        </c:ser>
        <c:ser>
          <c:idx val="0"/>
          <c:order val="0"/>
          <c:tx>
            <c:v>India MT</c:v>
          </c:tx>
          <c:marker>
            <c:symbol val="none"/>
          </c:marker>
          <c:cat>
            <c:numRef>
              <c:f>'P-scores'!$B$8:$AF$8</c:f>
              <c:numCache>
                <c:formatCode>0</c:formatCode>
                <c:ptCount val="31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31</c:v>
                </c:pt>
                <c:pt idx="30">
                  <c:v>32</c:v>
                </c:pt>
              </c:numCache>
            </c:numRef>
          </c:cat>
          <c:val>
            <c:numRef>
              <c:f>'B-scores'!$B$15:$AE$15</c:f>
              <c:numCache>
                <c:formatCode>0.000</c:formatCode>
                <c:ptCount val="30"/>
                <c:pt idx="0">
                  <c:v>0.21279998325308516</c:v>
                </c:pt>
                <c:pt idx="1">
                  <c:v>0.13723794634201517</c:v>
                </c:pt>
                <c:pt idx="2">
                  <c:v>0.104954821147713</c:v>
                </c:pt>
                <c:pt idx="3">
                  <c:v>8.8025219363032786E-2</c:v>
                </c:pt>
                <c:pt idx="4">
                  <c:v>7.8132266533646105E-2</c:v>
                </c:pt>
                <c:pt idx="5">
                  <c:v>6.9911935261552108E-2</c:v>
                </c:pt>
                <c:pt idx="6">
                  <c:v>6.4526873318734107E-2</c:v>
                </c:pt>
                <c:pt idx="7">
                  <c:v>5.9414179653403044E-2</c:v>
                </c:pt>
                <c:pt idx="8">
                  <c:v>5.6857594765516023E-2</c:v>
                </c:pt>
                <c:pt idx="9">
                  <c:v>5.3164942966381704E-2</c:v>
                </c:pt>
                <c:pt idx="10">
                  <c:v>5.0315200547046718E-2</c:v>
                </c:pt>
                <c:pt idx="11">
                  <c:v>4.7796187751455686E-2</c:v>
                </c:pt>
                <c:pt idx="12">
                  <c:v>4.5806309273492309E-2</c:v>
                </c:pt>
                <c:pt idx="13">
                  <c:v>4.3853941924238318E-2</c:v>
                </c:pt>
                <c:pt idx="14">
                  <c:v>4.2316870434368471E-2</c:v>
                </c:pt>
                <c:pt idx="15">
                  <c:v>4.1177832655616906E-2</c:v>
                </c:pt>
                <c:pt idx="16">
                  <c:v>3.9393613282224842E-2</c:v>
                </c:pt>
                <c:pt idx="17">
                  <c:v>3.8178325632719418E-2</c:v>
                </c:pt>
                <c:pt idx="18">
                  <c:v>3.6815836885693634E-2</c:v>
                </c:pt>
                <c:pt idx="19">
                  <c:v>3.6244275744295631E-2</c:v>
                </c:pt>
                <c:pt idx="20">
                  <c:v>3.5120136116123801E-2</c:v>
                </c:pt>
                <c:pt idx="21">
                  <c:v>3.4096398560701215E-2</c:v>
                </c:pt>
                <c:pt idx="22">
                  <c:v>3.3630418425357952E-2</c:v>
                </c:pt>
                <c:pt idx="23">
                  <c:v>3.261820359168574E-2</c:v>
                </c:pt>
                <c:pt idx="24">
                  <c:v>3.2262312171199355E-2</c:v>
                </c:pt>
                <c:pt idx="25">
                  <c:v>3.1027096738600601E-2</c:v>
                </c:pt>
                <c:pt idx="26">
                  <c:v>3.0673251653448006E-2</c:v>
                </c:pt>
                <c:pt idx="27">
                  <c:v>2.9894875800876148E-2</c:v>
                </c:pt>
                <c:pt idx="28">
                  <c:v>2.9293165777167833E-2</c:v>
                </c:pt>
                <c:pt idx="29">
                  <c:v>2.9038091423674639E-2</c:v>
                </c:pt>
              </c:numCache>
            </c:numRef>
          </c:val>
        </c:ser>
        <c:marker val="1"/>
        <c:axId val="88062592"/>
        <c:axId val="88101248"/>
      </c:lineChart>
      <c:catAx>
        <c:axId val="88062592"/>
        <c:scaling>
          <c:orientation val="minMax"/>
        </c:scaling>
        <c:axPos val="b"/>
        <c:numFmt formatCode="0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8101248"/>
        <c:crosses val="autoZero"/>
        <c:auto val="1"/>
        <c:lblAlgn val="ctr"/>
        <c:lblOffset val="100"/>
      </c:catAx>
      <c:valAx>
        <c:axId val="88101248"/>
        <c:scaling>
          <c:orientation val="minMax"/>
          <c:max val="0.30000000000000032"/>
          <c:min val="0"/>
        </c:scaling>
        <c:axPos val="l"/>
        <c:majorGridlines/>
        <c:numFmt formatCode="0.00" sourceLinked="0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88062592"/>
        <c:crosses val="autoZero"/>
        <c:crossBetween val="between"/>
      </c:valAx>
    </c:plotArea>
    <c:legend>
      <c:legendPos val="r"/>
      <c:layout/>
      <c:overlay val="1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</c:chart>
  <c:externalData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0.4193</cdr:x>
      <cdr:y>0.07821</cdr:y>
    </cdr:from>
    <cdr:to>
      <cdr:x>0.96733</cdr:x>
      <cdr:y>0.16325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559425" y="697244"/>
          <a:ext cx="7266170" cy="75816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85000"/>
          </a:schemeClr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400" dirty="0" smtClean="0"/>
            <a:t>RPT criteria:       Acoustic          Meaning</a:t>
          </a:r>
          <a:endParaRPr lang="en-US" sz="2400" dirty="0"/>
        </a:p>
      </cdr:txBody>
    </cdr:sp>
  </cdr:relSizeAnchor>
  <cdr:relSizeAnchor xmlns:cdr="http://schemas.openxmlformats.org/drawingml/2006/chartDrawing">
    <cdr:from>
      <cdr:x>0.56873</cdr:x>
      <cdr:y>0.10385</cdr:y>
    </cdr:from>
    <cdr:to>
      <cdr:x>0.7489</cdr:x>
      <cdr:y>0.13827</cdr:y>
    </cdr:to>
    <cdr:grpSp>
      <cdr:nvGrpSpPr>
        <cdr:cNvPr id="2" name="Group 1"/>
        <cdr:cNvGrpSpPr/>
      </cdr:nvGrpSpPr>
      <cdr:grpSpPr>
        <a:xfrm xmlns:a="http://schemas.openxmlformats.org/drawingml/2006/main">
          <a:off x="7540677" y="925864"/>
          <a:ext cx="2388838" cy="306868"/>
          <a:chOff x="7486650" y="458913"/>
          <a:chExt cx="2388870" cy="306868"/>
        </a:xfrm>
      </cdr:grpSpPr>
      <cdr:sp macro="" textlink="">
        <cdr:nvSpPr>
          <cdr:cNvPr id="5" name="Rectangle 4"/>
          <cdr:cNvSpPr/>
        </cdr:nvSpPr>
        <cdr:spPr>
          <a:xfrm xmlns:a="http://schemas.openxmlformats.org/drawingml/2006/main">
            <a:off x="7486650" y="458913"/>
            <a:ext cx="331470" cy="306868"/>
          </a:xfrm>
          <a:prstGeom xmlns:a="http://schemas.openxmlformats.org/drawingml/2006/main" prst="rect">
            <a:avLst/>
          </a:prstGeom>
          <a:solidFill xmlns:a="http://schemas.openxmlformats.org/drawingml/2006/main">
            <a:schemeClr val="bg1">
              <a:lumMod val="50000"/>
            </a:schemeClr>
          </a:solidFill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 xmlns:a="http://schemas.openxmlformats.org/drawingml/2006/main"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endParaRPr lang="en-US"/>
          </a:p>
        </cdr:txBody>
      </cdr:sp>
      <cdr:sp macro="" textlink="">
        <cdr:nvSpPr>
          <cdr:cNvPr id="6" name="Rectangle 5"/>
          <cdr:cNvSpPr/>
        </cdr:nvSpPr>
        <cdr:spPr>
          <a:xfrm xmlns:a="http://schemas.openxmlformats.org/drawingml/2006/main">
            <a:off x="9544050" y="458913"/>
            <a:ext cx="331470" cy="306868"/>
          </a:xfrm>
          <a:prstGeom xmlns:a="http://schemas.openxmlformats.org/drawingml/2006/main" prst="rect">
            <a:avLst/>
          </a:prstGeom>
          <a:pattFill xmlns:a="http://schemas.openxmlformats.org/drawingml/2006/main" prst="ltDnDiag">
            <a:fgClr>
              <a:schemeClr val="accent1"/>
            </a:fgClr>
            <a:bgClr>
              <a:schemeClr val="bg1"/>
            </a:bgClr>
          </a:pattFill>
        </cdr:spPr>
        <cdr:style>
          <a:lnRef xmlns:a="http://schemas.openxmlformats.org/drawingml/2006/main" idx="2">
            <a:schemeClr val="accent2">
              <a:shade val="50000"/>
            </a:schemeClr>
          </a:lnRef>
          <a:fillRef xmlns:a="http://schemas.openxmlformats.org/drawingml/2006/main" idx="1">
            <a:schemeClr val="accent2"/>
          </a:fillRef>
          <a:effectRef xmlns:a="http://schemas.openxmlformats.org/drawingml/2006/main" idx="0">
            <a:schemeClr val="accent2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 xmlns:a="http://schemas.openxmlformats.org/drawingml/2006/main"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endParaRPr lang="en-US"/>
          </a:p>
        </cdr:txBody>
      </cdr:sp>
    </cdr:grp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0.4193</cdr:x>
      <cdr:y>0.07821</cdr:y>
    </cdr:from>
    <cdr:to>
      <cdr:x>0.96733</cdr:x>
      <cdr:y>0.16325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559425" y="697244"/>
          <a:ext cx="7266170" cy="75816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85000"/>
          </a:schemeClr>
        </a:solidFill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400" dirty="0" smtClean="0"/>
            <a:t>RPT criteria:       Acoustic          Meaning</a:t>
          </a:r>
          <a:endParaRPr lang="en-US" sz="2400" dirty="0"/>
        </a:p>
      </cdr:txBody>
    </cdr:sp>
  </cdr:relSizeAnchor>
  <cdr:relSizeAnchor xmlns:cdr="http://schemas.openxmlformats.org/drawingml/2006/chartDrawing">
    <cdr:from>
      <cdr:x>0.56873</cdr:x>
      <cdr:y>0.10385</cdr:y>
    </cdr:from>
    <cdr:to>
      <cdr:x>0.7489</cdr:x>
      <cdr:y>0.13827</cdr:y>
    </cdr:to>
    <cdr:grpSp>
      <cdr:nvGrpSpPr>
        <cdr:cNvPr id="2" name="Group 1"/>
        <cdr:cNvGrpSpPr/>
      </cdr:nvGrpSpPr>
      <cdr:grpSpPr>
        <a:xfrm xmlns:a="http://schemas.openxmlformats.org/drawingml/2006/main">
          <a:off x="7540677" y="925864"/>
          <a:ext cx="2388838" cy="306868"/>
          <a:chOff x="7486650" y="458913"/>
          <a:chExt cx="2388870" cy="306868"/>
        </a:xfrm>
      </cdr:grpSpPr>
      <cdr:sp macro="" textlink="">
        <cdr:nvSpPr>
          <cdr:cNvPr id="5" name="Rectangle 4"/>
          <cdr:cNvSpPr/>
        </cdr:nvSpPr>
        <cdr:spPr>
          <a:xfrm xmlns:a="http://schemas.openxmlformats.org/drawingml/2006/main">
            <a:off x="7486650" y="458913"/>
            <a:ext cx="331470" cy="306868"/>
          </a:xfrm>
          <a:prstGeom xmlns:a="http://schemas.openxmlformats.org/drawingml/2006/main" prst="rect">
            <a:avLst/>
          </a:prstGeom>
          <a:solidFill xmlns:a="http://schemas.openxmlformats.org/drawingml/2006/main">
            <a:schemeClr val="bg1">
              <a:lumMod val="50000"/>
            </a:schemeClr>
          </a:solidFill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 xmlns:a="http://schemas.openxmlformats.org/drawingml/2006/main"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endParaRPr lang="en-US"/>
          </a:p>
        </cdr:txBody>
      </cdr:sp>
      <cdr:sp macro="" textlink="">
        <cdr:nvSpPr>
          <cdr:cNvPr id="6" name="Rectangle 5"/>
          <cdr:cNvSpPr/>
        </cdr:nvSpPr>
        <cdr:spPr>
          <a:xfrm xmlns:a="http://schemas.openxmlformats.org/drawingml/2006/main">
            <a:off x="9544050" y="458913"/>
            <a:ext cx="331470" cy="306868"/>
          </a:xfrm>
          <a:prstGeom xmlns:a="http://schemas.openxmlformats.org/drawingml/2006/main" prst="rect">
            <a:avLst/>
          </a:prstGeom>
          <a:pattFill xmlns:a="http://schemas.openxmlformats.org/drawingml/2006/main" prst="ltDnDiag">
            <a:fgClr>
              <a:schemeClr val="accent1"/>
            </a:fgClr>
            <a:bgClr>
              <a:schemeClr val="bg1"/>
            </a:bgClr>
          </a:pattFill>
        </cdr:spPr>
        <cdr:style>
          <a:lnRef xmlns:a="http://schemas.openxmlformats.org/drawingml/2006/main" idx="2">
            <a:schemeClr val="accent2">
              <a:shade val="50000"/>
            </a:schemeClr>
          </a:lnRef>
          <a:fillRef xmlns:a="http://schemas.openxmlformats.org/drawingml/2006/main" idx="1">
            <a:schemeClr val="accent2"/>
          </a:fillRef>
          <a:effectRef xmlns:a="http://schemas.openxmlformats.org/drawingml/2006/main" idx="0">
            <a:schemeClr val="accent2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 xmlns:a="http://schemas.openxmlformats.org/drawingml/2006/main"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endParaRPr lang="en-US"/>
          </a:p>
        </cdr:txBody>
      </cdr:sp>
    </cdr:grp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15297-7B49-4D12-96C0-D54CF7AF9846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0F249-B10C-4A68-BFA1-18EDCDECFA2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90B54-1FA8-4AE5-AB0E-B8EDBCF805F0}" type="datetimeFigureOut">
              <a:rPr lang="en-US" smtClean="0"/>
              <a:pPr/>
              <a:t>4/28/2016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283B86-4C87-4443-8BBB-A022EF92CB0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5/30/2015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ETAP 3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C0B5C-9471-4C3A-BE7D-6B0E2EC1B47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5/30/2015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ETAP 3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C0B5C-9471-4C3A-BE7D-6B0E2EC1B47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5/30/2015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ETAP 3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C0B5C-9471-4C3A-BE7D-6B0E2EC1B47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5/30/2015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ETAP 3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C0B5C-9471-4C3A-BE7D-6B0E2EC1B47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5/30/2015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ETAP 3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C0B5C-9471-4C3A-BE7D-6B0E2EC1B47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5/30/2015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ETAP 3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C0B5C-9471-4C3A-BE7D-6B0E2EC1B47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5/30/2015</a:t>
            </a:r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ETAP 3</a:t>
            </a:r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C0B5C-9471-4C3A-BE7D-6B0E2EC1B47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5/30/2015</a:t>
            </a:r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ETAP 3</a:t>
            </a: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C0B5C-9471-4C3A-BE7D-6B0E2EC1B47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5/30/2015</a:t>
            </a:r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ETAP 3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C0B5C-9471-4C3A-BE7D-6B0E2EC1B47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5/30/2015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ETAP 3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C0B5C-9471-4C3A-BE7D-6B0E2EC1B47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5/30/2015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ETAP 3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C0B5C-9471-4C3A-BE7D-6B0E2EC1B47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5/30/2015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ETAP 3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C0B5C-9471-4C3A-BE7D-6B0E2EC1B475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prosody.beckman.illinois.edu/lmeds.html" TargetMode="External"/><Relationship Id="rId2" Type="http://schemas.openxmlformats.org/officeDocument/2006/relationships/hyperlink" Target="https://github.com/timmahrt/LMEDS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/>
              <a:t>LMEDS: A Platform for Collecting Prosodic Annotations Online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3733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Tim </a:t>
            </a:r>
            <a:r>
              <a:rPr lang="en-US" dirty="0" err="1" smtClean="0"/>
              <a:t>Mahrt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fr-FR" dirty="0"/>
              <a:t>Aix Marseille Université, CNRS, LPL UMR 7309, 13100, Aix-en-Provence, </a:t>
            </a:r>
            <a:r>
              <a:rPr lang="fr-FR" dirty="0" smtClean="0"/>
              <a:t>France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/>
            </a:r>
            <a:br>
              <a:rPr lang="fr-FR" dirty="0" smtClean="0"/>
            </a:br>
            <a:r>
              <a:rPr lang="de-DE" dirty="0"/>
              <a:t>Universität zu Köln - Institut für Linguistik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>Abteilung </a:t>
            </a:r>
            <a:r>
              <a:rPr lang="de-DE" dirty="0" smtClean="0"/>
              <a:t>Phonetik</a:t>
            </a:r>
            <a:br>
              <a:rPr lang="de-DE" dirty="0" smtClean="0"/>
            </a:br>
            <a:r>
              <a:rPr lang="de-DE" dirty="0" smtClean="0"/>
              <a:t>Colloquium</a:t>
            </a:r>
          </a:p>
          <a:p>
            <a:r>
              <a:rPr lang="de-DE" dirty="0" smtClean="0"/>
              <a:t>04-25-2016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5939135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Prominences and Boundaries coded as counts or proportions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20757327"/>
              </p:ext>
            </p:extLst>
          </p:nvPr>
        </p:nvGraphicFramePr>
        <p:xfrm>
          <a:off x="762000" y="245745"/>
          <a:ext cx="7851224" cy="56769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41425"/>
                <a:gridCol w="1056138"/>
                <a:gridCol w="769208"/>
                <a:gridCol w="769208"/>
                <a:gridCol w="512805"/>
                <a:gridCol w="512805"/>
                <a:gridCol w="512805"/>
                <a:gridCol w="512805"/>
                <a:gridCol w="512805"/>
                <a:gridCol w="512805"/>
                <a:gridCol w="512805"/>
                <a:gridCol w="512805"/>
                <a:gridCol w="512805"/>
              </a:tblGrid>
              <a:tr h="253531"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 cap="small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 cap="small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 cap="small" baseline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 cap="small" baseline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Boundary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Prominence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cap="small" baseline="0" dirty="0" smtClean="0">
                          <a:solidFill>
                            <a:schemeClr val="bg1"/>
                          </a:solidFill>
                          <a:effectLst/>
                        </a:rPr>
                        <a:t>Token</a:t>
                      </a:r>
                      <a:endParaRPr lang="en-US" sz="1800" b="0" i="0" u="none" strike="noStrike" cap="small" baseline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cap="small" baseline="0" dirty="0">
                          <a:solidFill>
                            <a:schemeClr val="bg1"/>
                          </a:solidFill>
                          <a:effectLst/>
                        </a:rPr>
                        <a:t>word</a:t>
                      </a:r>
                      <a:endParaRPr lang="en-US" sz="1800" b="0" i="0" u="none" strike="noStrike" cap="small" baseline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cap="small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B-score</a:t>
                      </a:r>
                      <a:endParaRPr lang="en-US" sz="1800" b="0" i="0" u="none" strike="noStrike" cap="small" baseline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cap="small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P-score</a:t>
                      </a:r>
                      <a:endParaRPr lang="en-US" sz="1800" b="0" i="0" u="none" strike="noStrike" cap="small" baseline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A1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A2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A3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A4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A1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A2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A3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A4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…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really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0.56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don't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0.25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know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0.81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0.44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think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0.31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0.44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today's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0.81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world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0.81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0.44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what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11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they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12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13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nineties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0.81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0.5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15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0.5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0.13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16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uh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0.38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it's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19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like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0.06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438400" y="152400"/>
            <a:ext cx="1600200" cy="5867400"/>
          </a:xfrm>
          <a:prstGeom prst="rect">
            <a:avLst/>
          </a:prstGeom>
          <a:noFill/>
          <a:ln w="38100"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979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1"/>
            <a:ext cx="8229600" cy="1295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Prominence scores (proportions) plotted for each word in an (partial) utterance.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279762608"/>
              </p:ext>
            </p:extLst>
          </p:nvPr>
        </p:nvGraphicFramePr>
        <p:xfrm>
          <a:off x="457200" y="2209800"/>
          <a:ext cx="81534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038600" y="2286000"/>
            <a:ext cx="2362200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Prominence Peak</a:t>
            </a:r>
            <a:endParaRPr lang="en-US" sz="2000" dirty="0"/>
          </a:p>
        </p:txBody>
      </p:sp>
      <p:sp>
        <p:nvSpPr>
          <p:cNvPr id="12" name="Oval 11"/>
          <p:cNvSpPr/>
          <p:nvPr/>
        </p:nvSpPr>
        <p:spPr>
          <a:xfrm>
            <a:off x="4686300" y="2686110"/>
            <a:ext cx="647700" cy="438090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6080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119797289"/>
              </p:ext>
            </p:extLst>
          </p:nvPr>
        </p:nvGraphicFramePr>
        <p:xfrm>
          <a:off x="457200" y="2209800"/>
          <a:ext cx="81534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943600" y="3886200"/>
            <a:ext cx="2362200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Prominence Zeroes</a:t>
            </a:r>
            <a:endParaRPr lang="en-US" sz="2000" dirty="0"/>
          </a:p>
        </p:txBody>
      </p:sp>
      <p:sp>
        <p:nvSpPr>
          <p:cNvPr id="12" name="Oval 11"/>
          <p:cNvSpPr/>
          <p:nvPr/>
        </p:nvSpPr>
        <p:spPr>
          <a:xfrm>
            <a:off x="5410200" y="5334000"/>
            <a:ext cx="647700" cy="438090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659584" y="5334000"/>
            <a:ext cx="647700" cy="438090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457200" y="381001"/>
            <a:ext cx="8229600" cy="1295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mtClean="0"/>
              <a:t>Prominence scores (proportions) plotted for each word in an (partial) utterance.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9501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551433518"/>
              </p:ext>
            </p:extLst>
          </p:nvPr>
        </p:nvGraphicFramePr>
        <p:xfrm>
          <a:off x="457200" y="2209800"/>
          <a:ext cx="81534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133600" y="3352800"/>
            <a:ext cx="2362200" cy="400110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Diffuse Prominence</a:t>
            </a:r>
            <a:endParaRPr lang="en-US" sz="2000" dirty="0"/>
          </a:p>
        </p:txBody>
      </p:sp>
      <p:sp>
        <p:nvSpPr>
          <p:cNvPr id="10" name="Oval 9"/>
          <p:cNvSpPr/>
          <p:nvPr/>
        </p:nvSpPr>
        <p:spPr>
          <a:xfrm rot="20080332">
            <a:off x="2359597" y="4330258"/>
            <a:ext cx="1502774" cy="61965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248400" y="4572000"/>
            <a:ext cx="14478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3110984" y="3781454"/>
            <a:ext cx="520120" cy="48574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631104" y="3781454"/>
            <a:ext cx="2769696" cy="85863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381001"/>
            <a:ext cx="8229600" cy="1295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mtClean="0"/>
              <a:t>Prominence scores (proportions) plotted for each word in an (partial) utterance.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5226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Distribution of P-Scores and B-Scores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different RPT experiments</a:t>
            </a:r>
          </a:p>
          <a:p>
            <a:pPr lvl="1"/>
            <a:r>
              <a:rPr lang="en-US" dirty="0" smtClean="0"/>
              <a:t>(The difference isn’t important here)</a:t>
            </a:r>
          </a:p>
        </p:txBody>
      </p:sp>
      <p:pic>
        <p:nvPicPr>
          <p:cNvPr id="1026" name="Picture 2" descr="C:\Users\Tim\Dropbox\graduate_school\graduate_school_presentations\Speech_Prosody_paper\bscores__pscores_distribution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048000"/>
            <a:ext cx="8846819" cy="3410516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0" y="6488668"/>
            <a:ext cx="6221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Data presented in </a:t>
            </a:r>
            <a:r>
              <a:rPr lang="en-US" i="1" dirty="0" smtClean="0"/>
              <a:t>Cole, </a:t>
            </a:r>
            <a:r>
              <a:rPr lang="en-US" i="1" dirty="0" err="1" smtClean="0"/>
              <a:t>Mahrt</a:t>
            </a:r>
            <a:r>
              <a:rPr lang="en-US" i="1" dirty="0" smtClean="0"/>
              <a:t>, and </a:t>
            </a:r>
            <a:r>
              <a:rPr lang="en-US" i="1" dirty="0" err="1" smtClean="0"/>
              <a:t>Hualde</a:t>
            </a:r>
            <a:r>
              <a:rPr lang="en-US" i="1" dirty="0" smtClean="0"/>
              <a:t> Speech Prosody 2014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Take Away Message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Lots of zeroes (informative)</a:t>
            </a:r>
          </a:p>
          <a:p>
            <a:pPr lvl="1"/>
            <a:r>
              <a:rPr lang="en-US" dirty="0" smtClean="0"/>
              <a:t>Scores of 0.1 are generally considered zero as well</a:t>
            </a:r>
          </a:p>
          <a:p>
            <a:r>
              <a:rPr lang="en-US" dirty="0" smtClean="0"/>
              <a:t>Similarly low number of diffuse scores and high valued scores</a:t>
            </a:r>
          </a:p>
          <a:p>
            <a:r>
              <a:rPr lang="en-US" dirty="0" smtClean="0"/>
              <a:t>Agreement in b-scores are more consistent than agreement in p-scores</a:t>
            </a:r>
          </a:p>
          <a:p>
            <a:pPr lvl="1"/>
            <a:r>
              <a:rPr lang="en-US" dirty="0" smtClean="0"/>
              <a:t>Driven by a larger number of zero b-scores.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RPT </a:t>
            </a:r>
            <a:r>
              <a:rPr lang="en-US" dirty="0" err="1" smtClean="0"/>
              <a:t>vs</a:t>
            </a:r>
            <a:r>
              <a:rPr lang="en-US" dirty="0" smtClean="0"/>
              <a:t> Other Annotation Schemes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Compared with systems like </a:t>
            </a:r>
            <a:r>
              <a:rPr lang="en-US" dirty="0" err="1" smtClean="0"/>
              <a:t>ToBI</a:t>
            </a:r>
            <a:endParaRPr lang="en-US" dirty="0" smtClean="0"/>
          </a:p>
          <a:p>
            <a:pPr lvl="1"/>
            <a:r>
              <a:rPr lang="en-US" dirty="0" smtClean="0"/>
              <a:t>No training necessary</a:t>
            </a:r>
          </a:p>
          <a:p>
            <a:pPr lvl="2"/>
            <a:r>
              <a:rPr lang="en-US" dirty="0" smtClean="0"/>
              <a:t>Possible to crowd source</a:t>
            </a:r>
          </a:p>
          <a:p>
            <a:pPr lvl="1"/>
            <a:r>
              <a:rPr lang="en-US" dirty="0" smtClean="0"/>
              <a:t>Annotation is fast</a:t>
            </a:r>
          </a:p>
          <a:p>
            <a:pPr lvl="1"/>
            <a:r>
              <a:rPr lang="en-US" dirty="0" smtClean="0"/>
              <a:t>Coarse-grained measure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Work Done with RPT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RPT has been done for a number of </a:t>
            </a:r>
            <a:r>
              <a:rPr lang="en-US" dirty="0" err="1" smtClean="0"/>
              <a:t>prosodically</a:t>
            </a:r>
            <a:r>
              <a:rPr lang="en-US" dirty="0" smtClean="0"/>
              <a:t> different languages </a:t>
            </a:r>
          </a:p>
          <a:p>
            <a:pPr lvl="1"/>
            <a:r>
              <a:rPr lang="en-US" dirty="0" smtClean="0"/>
              <a:t>English</a:t>
            </a:r>
          </a:p>
          <a:p>
            <a:pPr lvl="2"/>
            <a:r>
              <a:rPr lang="en-US" i="1" dirty="0" smtClean="0"/>
              <a:t>Cole, Mo, and Hasegawa-Johnson 2010</a:t>
            </a:r>
          </a:p>
          <a:p>
            <a:pPr lvl="1"/>
            <a:r>
              <a:rPr lang="en-US" dirty="0" smtClean="0"/>
              <a:t>Hindi</a:t>
            </a:r>
          </a:p>
          <a:p>
            <a:pPr lvl="2"/>
            <a:r>
              <a:rPr lang="en-US" i="1" dirty="0" err="1" smtClean="0"/>
              <a:t>Jyothi</a:t>
            </a:r>
            <a:r>
              <a:rPr lang="en-US" i="1" dirty="0" smtClean="0"/>
              <a:t>, Cole, Hasegawa-Johnson and </a:t>
            </a:r>
            <a:r>
              <a:rPr lang="en-US" i="1" dirty="0" err="1" smtClean="0"/>
              <a:t>Puri</a:t>
            </a:r>
            <a:r>
              <a:rPr lang="en-US" i="1" dirty="0" smtClean="0"/>
              <a:t> Speech Prosody 2014</a:t>
            </a:r>
          </a:p>
          <a:p>
            <a:pPr lvl="1"/>
            <a:r>
              <a:rPr lang="en-US" dirty="0" smtClean="0"/>
              <a:t>Spanish</a:t>
            </a:r>
          </a:p>
          <a:p>
            <a:pPr lvl="1"/>
            <a:r>
              <a:rPr lang="en-US" dirty="0" smtClean="0"/>
              <a:t>French</a:t>
            </a:r>
          </a:p>
          <a:p>
            <a:pPr lvl="2"/>
            <a:r>
              <a:rPr lang="en-US" i="1" dirty="0" smtClean="0"/>
              <a:t>Smith 2014</a:t>
            </a:r>
          </a:p>
          <a:p>
            <a:r>
              <a:rPr lang="en-US" dirty="0" smtClean="0"/>
              <a:t>And for comparing different </a:t>
            </a:r>
            <a:r>
              <a:rPr lang="en-US" dirty="0" err="1" smtClean="0"/>
              <a:t>intralanguage</a:t>
            </a:r>
            <a:r>
              <a:rPr lang="en-US" dirty="0" smtClean="0"/>
              <a:t> speech communities</a:t>
            </a:r>
          </a:p>
          <a:p>
            <a:pPr lvl="1"/>
            <a:r>
              <a:rPr lang="en-US" dirty="0" smtClean="0"/>
              <a:t>Japanese EFL </a:t>
            </a:r>
            <a:r>
              <a:rPr lang="en-US" dirty="0" err="1" smtClean="0"/>
              <a:t>vs</a:t>
            </a:r>
            <a:r>
              <a:rPr lang="en-US" dirty="0" smtClean="0"/>
              <a:t> American English </a:t>
            </a:r>
          </a:p>
          <a:p>
            <a:pPr lvl="2"/>
            <a:r>
              <a:rPr lang="en-US" i="1" dirty="0" err="1" smtClean="0"/>
              <a:t>Mizuguchi</a:t>
            </a:r>
            <a:r>
              <a:rPr lang="en-US" i="1" dirty="0" smtClean="0"/>
              <a:t>, Cole, Pinter, </a:t>
            </a:r>
            <a:r>
              <a:rPr lang="en-US" i="1" dirty="0" err="1" smtClean="0"/>
              <a:t>Tateishi</a:t>
            </a:r>
            <a:r>
              <a:rPr lang="en-US" i="1" dirty="0" smtClean="0"/>
              <a:t>, and </a:t>
            </a:r>
            <a:r>
              <a:rPr lang="en-US" i="1" dirty="0" err="1" smtClean="0"/>
              <a:t>Mahrt</a:t>
            </a:r>
            <a:r>
              <a:rPr lang="en-US" i="1" dirty="0" smtClean="0"/>
              <a:t> ETAP 2015</a:t>
            </a:r>
          </a:p>
          <a:p>
            <a:pPr lvl="1"/>
            <a:r>
              <a:rPr lang="en-US" dirty="0" smtClean="0"/>
              <a:t>Indian English </a:t>
            </a:r>
            <a:r>
              <a:rPr lang="en-US" dirty="0" err="1" smtClean="0"/>
              <a:t>vs</a:t>
            </a:r>
            <a:r>
              <a:rPr lang="en-US" dirty="0" smtClean="0"/>
              <a:t> American English</a:t>
            </a:r>
          </a:p>
          <a:p>
            <a:pPr lvl="2"/>
            <a:r>
              <a:rPr lang="en-US" i="1" dirty="0" smtClean="0"/>
              <a:t>Cole, </a:t>
            </a:r>
            <a:r>
              <a:rPr lang="en-US" i="1" dirty="0" err="1" smtClean="0"/>
              <a:t>Mahrt</a:t>
            </a:r>
            <a:r>
              <a:rPr lang="en-US" i="1" dirty="0" smtClean="0"/>
              <a:t>, and Roy ETAP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Work Done with RPT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P-scores and b-scores correlate with acoustic cues to prominences and boundaries</a:t>
            </a:r>
          </a:p>
          <a:p>
            <a:pPr lvl="1"/>
            <a:r>
              <a:rPr lang="en-US" i="1" dirty="0" smtClean="0"/>
              <a:t>Cole, Mo, and Beck 2010</a:t>
            </a:r>
          </a:p>
          <a:p>
            <a:pPr lvl="1"/>
            <a:r>
              <a:rPr lang="en-US" i="1" dirty="0" smtClean="0"/>
              <a:t>Cole, Mo, and Hasegawa-Johnson 2010</a:t>
            </a:r>
          </a:p>
          <a:p>
            <a:r>
              <a:rPr lang="en-US" dirty="0" smtClean="0"/>
              <a:t>RPT scores are sensitive to the instructions given to labelers</a:t>
            </a:r>
          </a:p>
          <a:p>
            <a:pPr lvl="1"/>
            <a:r>
              <a:rPr lang="en-US" i="1" dirty="0" smtClean="0"/>
              <a:t>Cole, </a:t>
            </a:r>
            <a:r>
              <a:rPr lang="en-US" i="1" dirty="0" err="1" smtClean="0"/>
              <a:t>Mahrt</a:t>
            </a:r>
            <a:r>
              <a:rPr lang="en-US" i="1" dirty="0" smtClean="0"/>
              <a:t>, and </a:t>
            </a:r>
            <a:r>
              <a:rPr lang="en-US" i="1" dirty="0" err="1" smtClean="0"/>
              <a:t>Hualde</a:t>
            </a:r>
            <a:r>
              <a:rPr lang="en-US" i="1" dirty="0" smtClean="0"/>
              <a:t> Speech Prosody 2014</a:t>
            </a:r>
          </a:p>
          <a:p>
            <a:pPr lvl="1"/>
            <a:r>
              <a:rPr lang="en-US" i="1" dirty="0" smtClean="0"/>
              <a:t>Smith 2014</a:t>
            </a:r>
          </a:p>
          <a:p>
            <a:pPr lvl="1">
              <a:buNone/>
            </a:pPr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LMEDS: Language Markup and Design Software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Rapid Prosody Transcription (RPT)</a:t>
            </a:r>
          </a:p>
          <a:p>
            <a:r>
              <a:rPr lang="en-US" dirty="0" smtClean="0"/>
              <a:t>Language Markup and Experimental Design Software (LMEDS)</a:t>
            </a:r>
          </a:p>
          <a:p>
            <a:pPr lvl="1"/>
            <a:r>
              <a:rPr lang="en-US" dirty="0" smtClean="0"/>
              <a:t>RPT online with LMEDS</a:t>
            </a:r>
          </a:p>
          <a:p>
            <a:pPr lvl="1"/>
            <a:r>
              <a:rPr lang="en-US" dirty="0" smtClean="0"/>
              <a:t>Setting up an LMEDS experiment</a:t>
            </a:r>
          </a:p>
          <a:p>
            <a:r>
              <a:rPr lang="en-US" dirty="0" smtClean="0"/>
              <a:t>Comparing RPT annotations</a:t>
            </a:r>
          </a:p>
          <a:p>
            <a:pPr lvl="1"/>
            <a:r>
              <a:rPr lang="en-US" dirty="0" smtClean="0"/>
              <a:t>Internet-based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smtClean="0"/>
              <a:t>Laboratory-based</a:t>
            </a:r>
          </a:p>
          <a:p>
            <a:pPr lvl="1"/>
            <a:r>
              <a:rPr lang="en-US" dirty="0" smtClean="0"/>
              <a:t>Annotations gathered under different instructions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RPT With LMEDS</a:t>
            </a:r>
            <a:endParaRPr lang="en-US" dirty="0"/>
          </a:p>
        </p:txBody>
      </p:sp>
      <p:pic>
        <p:nvPicPr>
          <p:cNvPr id="7" name="Content Placeholder 6" descr="rpt_lmeds_screenshot.p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7278" r="-7278"/>
          <a:stretch>
            <a:fillRect/>
          </a:stretch>
        </p:blipFill>
        <p:spPr/>
      </p:pic>
    </p:spTree>
    <p:extLst>
      <p:ext uri="{BB962C8B-B14F-4D97-AF65-F5344CB8AC3E}">
        <p14:creationId xmlns="" xmlns:p14="http://schemas.microsoft.com/office/powerpoint/2010/main" val="83033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LMEDS Stats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addition to RPT, LMEDS has been used for </a:t>
            </a:r>
          </a:p>
          <a:p>
            <a:pPr lvl="1"/>
            <a:r>
              <a:rPr lang="en-US" dirty="0" smtClean="0"/>
              <a:t>AXB tasks</a:t>
            </a:r>
          </a:p>
          <a:p>
            <a:pPr lvl="1"/>
            <a:r>
              <a:rPr lang="en-US" dirty="0" smtClean="0"/>
              <a:t>memory tasks</a:t>
            </a:r>
          </a:p>
          <a:p>
            <a:pPr lvl="1"/>
            <a:r>
              <a:rPr lang="en-US" dirty="0" smtClean="0"/>
              <a:t>demographic surveys</a:t>
            </a:r>
          </a:p>
          <a:p>
            <a:pPr lvl="1"/>
            <a:r>
              <a:rPr lang="en-US" dirty="0" smtClean="0"/>
              <a:t>cloze tests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ree response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5166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LMEDS Stats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LMEDS studies have been run in</a:t>
            </a:r>
          </a:p>
          <a:p>
            <a:pPr lvl="1"/>
            <a:r>
              <a:rPr lang="en-US" dirty="0" smtClean="0"/>
              <a:t>U.S.A. (lab and online)</a:t>
            </a:r>
          </a:p>
          <a:p>
            <a:pPr lvl="1"/>
            <a:r>
              <a:rPr lang="en-US" dirty="0" smtClean="0"/>
              <a:t>France (lab)</a:t>
            </a:r>
          </a:p>
          <a:p>
            <a:pPr lvl="1"/>
            <a:r>
              <a:rPr lang="en-US" dirty="0" smtClean="0"/>
              <a:t>Spain (lab)</a:t>
            </a:r>
          </a:p>
          <a:p>
            <a:pPr lvl="1"/>
            <a:r>
              <a:rPr lang="en-US" dirty="0" smtClean="0"/>
              <a:t>India (online)</a:t>
            </a:r>
          </a:p>
        </p:txBody>
      </p:sp>
    </p:spTree>
    <p:extLst>
      <p:ext uri="{BB962C8B-B14F-4D97-AF65-F5344CB8AC3E}">
        <p14:creationId xmlns="" xmlns:p14="http://schemas.microsoft.com/office/powerpoint/2010/main" val="415948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LMEDS Stats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 1000 subjects have been run in LMEDS across studies</a:t>
            </a:r>
          </a:p>
          <a:p>
            <a:pPr lvl="1"/>
            <a:r>
              <a:rPr lang="en-US" dirty="0" smtClean="0"/>
              <a:t>About 3/4 on Mechanical Turk</a:t>
            </a:r>
          </a:p>
          <a:p>
            <a:pPr lvl="1"/>
            <a:r>
              <a:rPr lang="en-US" dirty="0" smtClean="0"/>
              <a:t>About 1/4 in a laboratory setting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5611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LMEDS: Technical 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Python code that sits on a server and generates HTML and </a:t>
            </a:r>
            <a:r>
              <a:rPr lang="en-US" dirty="0" err="1" smtClean="0"/>
              <a:t>javascript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Low dependencies: only external library is </a:t>
            </a:r>
            <a:r>
              <a:rPr lang="en-US" dirty="0" err="1" smtClean="0"/>
              <a:t>jQuery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Audio played through HTML5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LMEDS runs on any of the popular web browsers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9932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Acquiring LMEDS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LMEDS is publically available open source software (no login needed):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https://github.com/timmahrt/LMEDS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official home of LMEDS can be found here:</a:t>
            </a:r>
          </a:p>
          <a:p>
            <a:pPr marL="457200" lvl="1" indent="0">
              <a:buNone/>
            </a:pP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://prosody.beckman.illinois.edu/lmeds.html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425791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LMEDS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Experiment specification files are plain </a:t>
            </a:r>
            <a:r>
              <a:rPr lang="en-US" dirty="0" smtClean="0"/>
              <a:t>text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Don’t require any programming </a:t>
            </a:r>
            <a:r>
              <a:rPr lang="en-US" dirty="0" smtClean="0"/>
              <a:t>experience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Stimuli, instructions, and responses can be in any language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Outputs to CSV – results can be immediately read in Excel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0098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2971800" y="3429000"/>
            <a:ext cx="3886200" cy="31242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943600" y="1524000"/>
            <a:ext cx="2667000" cy="24384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52400" y="1600200"/>
            <a:ext cx="2667000" cy="24384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LMEDS Experiment Components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1752600"/>
            <a:ext cx="193111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Data Files</a:t>
            </a:r>
            <a:br>
              <a:rPr lang="en-US" sz="2800" dirty="0" smtClean="0"/>
            </a:br>
            <a:r>
              <a:rPr lang="en-US" sz="2800" dirty="0" smtClean="0"/>
              <a:t>- audio</a:t>
            </a:r>
          </a:p>
          <a:p>
            <a:r>
              <a:rPr lang="en-US" sz="2800" dirty="0" smtClean="0"/>
              <a:t>- transcripts</a:t>
            </a:r>
            <a:endParaRPr lang="en-US" sz="2800" dirty="0"/>
          </a:p>
          <a:p>
            <a:r>
              <a:rPr lang="en-US" sz="2800" dirty="0" smtClean="0"/>
              <a:t>- images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2133600"/>
            <a:ext cx="273867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Test Specification </a:t>
            </a:r>
            <a:br>
              <a:rPr lang="en-US" sz="2800" dirty="0" smtClean="0"/>
            </a:br>
            <a:r>
              <a:rPr lang="en-US" sz="2800" dirty="0" smtClean="0"/>
              <a:t>(Sequence file)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124200" y="4191000"/>
            <a:ext cx="3720953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Dictionary File</a:t>
            </a:r>
            <a:br>
              <a:rPr lang="en-US" sz="2600" dirty="0" smtClean="0"/>
            </a:br>
            <a:r>
              <a:rPr lang="en-US" sz="2600" dirty="0" smtClean="0"/>
              <a:t>- LMEDS system messages</a:t>
            </a:r>
            <a:br>
              <a:rPr lang="en-US" sz="2600" dirty="0" smtClean="0"/>
            </a:br>
            <a:r>
              <a:rPr lang="en-US" sz="2600" dirty="0" smtClean="0"/>
              <a:t>- experiment instructions</a:t>
            </a:r>
          </a:p>
          <a:p>
            <a:r>
              <a:rPr lang="en-US" sz="2600" dirty="0" smtClean="0"/>
              <a:t>- consent form </a:t>
            </a:r>
          </a:p>
        </p:txBody>
      </p:sp>
    </p:spTree>
    <p:extLst>
      <p:ext uri="{BB962C8B-B14F-4D97-AF65-F5344CB8AC3E}">
        <p14:creationId xmlns="" xmlns:p14="http://schemas.microsoft.com/office/powerpoint/2010/main" val="138465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152400" y="4191000"/>
            <a:ext cx="2590800" cy="22098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971800" y="3429000"/>
            <a:ext cx="3886200" cy="31242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943600" y="1524000"/>
            <a:ext cx="2667000" cy="24384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52400" y="1600200"/>
            <a:ext cx="2667000" cy="24384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LMEDS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1752600"/>
            <a:ext cx="193111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Data Files</a:t>
            </a:r>
            <a:br>
              <a:rPr lang="en-US" sz="2800" dirty="0" smtClean="0"/>
            </a:br>
            <a:r>
              <a:rPr lang="en-US" sz="2800" dirty="0" smtClean="0"/>
              <a:t>- audio</a:t>
            </a:r>
          </a:p>
          <a:p>
            <a:r>
              <a:rPr lang="en-US" sz="2800" dirty="0" smtClean="0"/>
              <a:t>- transcripts</a:t>
            </a:r>
            <a:endParaRPr lang="en-US" sz="2800" dirty="0"/>
          </a:p>
          <a:p>
            <a:r>
              <a:rPr lang="en-US" sz="2800" dirty="0" smtClean="0"/>
              <a:t>- images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2133600"/>
            <a:ext cx="273867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Test Specification </a:t>
            </a:r>
            <a:br>
              <a:rPr lang="en-US" sz="2800" dirty="0" smtClean="0"/>
            </a:br>
            <a:r>
              <a:rPr lang="en-US" sz="2800" dirty="0" smtClean="0"/>
              <a:t>(Sequence file)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124200" y="4191000"/>
            <a:ext cx="3720953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Dictionary File</a:t>
            </a:r>
            <a:br>
              <a:rPr lang="en-US" sz="2600" dirty="0" smtClean="0"/>
            </a:br>
            <a:r>
              <a:rPr lang="en-US" sz="2600" dirty="0" smtClean="0"/>
              <a:t>- LMEDS system messages</a:t>
            </a:r>
            <a:br>
              <a:rPr lang="en-US" sz="2600" dirty="0" smtClean="0"/>
            </a:br>
            <a:r>
              <a:rPr lang="en-US" sz="2600" dirty="0" smtClean="0"/>
              <a:t>- experiment instructions</a:t>
            </a:r>
          </a:p>
          <a:p>
            <a:r>
              <a:rPr lang="en-US" sz="2600" dirty="0" smtClean="0"/>
              <a:t>- consent form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4495800"/>
            <a:ext cx="2133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Multiple sequence files and language files can be used for the same set of data files.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83682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Designing a new experiment in LMEDS: A TUTORIAL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Rapid Prosody Transcription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LMEDS Contents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Fully functional demo</a:t>
            </a:r>
          </a:p>
          <a:p>
            <a:pPr lvl="1"/>
            <a:r>
              <a:rPr lang="en-US" dirty="0" smtClean="0"/>
              <a:t>Sequence file</a:t>
            </a:r>
          </a:p>
          <a:p>
            <a:pPr lvl="1"/>
            <a:r>
              <a:rPr lang="en-US" dirty="0" smtClean="0"/>
              <a:t>Dictionary file</a:t>
            </a:r>
          </a:p>
          <a:p>
            <a:r>
              <a:rPr lang="en-US" dirty="0" smtClean="0"/>
              <a:t>User Manual</a:t>
            </a:r>
          </a:p>
          <a:p>
            <a:r>
              <a:rPr lang="en-US" dirty="0" smtClean="0"/>
              <a:t>LMEDS Software</a:t>
            </a:r>
          </a:p>
          <a:p>
            <a:pPr lvl="1"/>
            <a:r>
              <a:rPr lang="en-US" dirty="0" smtClean="0"/>
              <a:t>LMEDS (HTML, Python, CSS)</a:t>
            </a:r>
          </a:p>
          <a:p>
            <a:pPr lvl="1"/>
            <a:r>
              <a:rPr lang="en-US" dirty="0" smtClean="0"/>
              <a:t>User scripts (tools)</a:t>
            </a:r>
          </a:p>
          <a:p>
            <a:pPr lvl="1"/>
            <a:r>
              <a:rPr lang="en-US" dirty="0" smtClean="0"/>
              <a:t>Local server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LMEDS Contents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Fully functional demo</a:t>
            </a:r>
          </a:p>
          <a:p>
            <a:pPr lvl="1"/>
            <a:r>
              <a:rPr lang="en-US" dirty="0" smtClean="0"/>
              <a:t>Sequence file</a:t>
            </a:r>
          </a:p>
          <a:p>
            <a:pPr lvl="1"/>
            <a:r>
              <a:rPr lang="en-US" dirty="0" smtClean="0"/>
              <a:t>Dictionary file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User Manual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LMEDS Software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LMEDS (HTML, Python, CSS)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User scripts (tools)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Local server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of LMEDS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http://www.timmahrt.com/lmeds.html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7391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file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non-blank line represents one page</a:t>
            </a:r>
          </a:p>
          <a:p>
            <a:pPr>
              <a:buNone/>
            </a:pPr>
            <a:r>
              <a:rPr lang="en-US" i="1" dirty="0" err="1" smtClean="0"/>
              <a:t>boundary_and_prominence</a:t>
            </a:r>
            <a:r>
              <a:rPr lang="en-US" i="1" dirty="0" smtClean="0"/>
              <a:t> </a:t>
            </a:r>
            <a:r>
              <a:rPr lang="en-US" i="1" dirty="0" err="1" smtClean="0"/>
              <a:t>wav_name</a:t>
            </a:r>
            <a:r>
              <a:rPr lang="en-US" i="1" dirty="0" smtClean="0"/>
              <a:t> </a:t>
            </a:r>
            <a:r>
              <a:rPr lang="en-US" i="1" dirty="0" err="1" smtClean="0"/>
              <a:t>transcript_name</a:t>
            </a:r>
            <a:r>
              <a:rPr lang="en-US" i="1" dirty="0" smtClean="0"/>
              <a:t> </a:t>
            </a:r>
            <a:r>
              <a:rPr lang="en-US" i="1" dirty="0" err="1" smtClean="0"/>
              <a:t>min_plays</a:t>
            </a:r>
            <a:r>
              <a:rPr lang="en-US" i="1" dirty="0" smtClean="0"/>
              <a:t> </a:t>
            </a:r>
            <a:r>
              <a:rPr lang="en-US" i="1" dirty="0" err="1" smtClean="0"/>
              <a:t>max_plays</a:t>
            </a:r>
            <a:r>
              <a:rPr lang="en-US" i="1" dirty="0" smtClean="0"/>
              <a:t> </a:t>
            </a:r>
            <a:r>
              <a:rPr lang="en-US" i="1" dirty="0" err="1" smtClean="0"/>
              <a:t>instructions_name</a:t>
            </a:r>
            <a:r>
              <a:rPr lang="en-US" i="1" dirty="0" smtClean="0"/>
              <a:t> </a:t>
            </a:r>
            <a:r>
              <a:rPr lang="en-US" i="1" dirty="0" err="1" smtClean="0"/>
              <a:t>play_audio</a:t>
            </a:r>
            <a:endParaRPr lang="en-US" i="1" dirty="0" smtClean="0"/>
          </a:p>
          <a:p>
            <a:r>
              <a:rPr lang="en-US" dirty="0" smtClean="0"/>
              <a:t>example</a:t>
            </a:r>
          </a:p>
          <a:p>
            <a:pPr>
              <a:buNone/>
            </a:pPr>
            <a:r>
              <a:rPr lang="en-US" i="1" dirty="0" err="1" smtClean="0"/>
              <a:t>boundary_and_prominence</a:t>
            </a:r>
            <a:r>
              <a:rPr lang="en-US" i="1" dirty="0" smtClean="0"/>
              <a:t> water </a:t>
            </a:r>
            <a:r>
              <a:rPr lang="en-US" i="1" dirty="0" err="1" smtClean="0"/>
              <a:t>water</a:t>
            </a:r>
            <a:r>
              <a:rPr lang="en-US" i="1" dirty="0" smtClean="0"/>
              <a:t> 0 -1 acoustics true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file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Pages are iterated sequentially</a:t>
            </a:r>
          </a:p>
          <a:p>
            <a:pPr lvl="1"/>
            <a:r>
              <a:rPr lang="en-US" dirty="0" smtClean="0"/>
              <a:t>No options (yet) to randomize sequence or stimuli order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file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*</a:t>
            </a:r>
            <a:r>
              <a:rPr lang="en-US" dirty="0" err="1" smtClean="0"/>
              <a:t>LMEDS_Demo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login</a:t>
            </a:r>
          </a:p>
          <a:p>
            <a:pPr>
              <a:buNone/>
            </a:pPr>
            <a:r>
              <a:rPr lang="en-US" dirty="0" smtClean="0"/>
              <a:t>consent </a:t>
            </a:r>
            <a:r>
              <a:rPr lang="en-US" dirty="0" err="1" smtClean="0"/>
              <a:t>demo_consent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err="1" smtClean="0"/>
              <a:t>text_page</a:t>
            </a:r>
            <a:r>
              <a:rPr lang="en-US" dirty="0" smtClean="0"/>
              <a:t> </a:t>
            </a:r>
            <a:r>
              <a:rPr lang="en-US" dirty="0" err="1" smtClean="0"/>
              <a:t>presurvey_instructions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survey </a:t>
            </a:r>
            <a:r>
              <a:rPr lang="en-US" dirty="0" err="1" smtClean="0"/>
              <a:t>presurvey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 </a:t>
            </a:r>
          </a:p>
          <a:p>
            <a:pPr>
              <a:buNone/>
            </a:pPr>
            <a:r>
              <a:rPr lang="en-US" dirty="0" err="1" smtClean="0"/>
              <a:t>text_page</a:t>
            </a:r>
            <a:r>
              <a:rPr lang="en-US" dirty="0" smtClean="0"/>
              <a:t> </a:t>
            </a:r>
            <a:r>
              <a:rPr lang="en-US" dirty="0" err="1" smtClean="0"/>
              <a:t>audio_list_instructions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audio_list</a:t>
            </a:r>
            <a:r>
              <a:rPr lang="en-US" dirty="0" smtClean="0"/>
              <a:t> 1 1 1 [water apples water]</a:t>
            </a:r>
          </a:p>
          <a:p>
            <a:pPr>
              <a:buNone/>
            </a:pPr>
            <a:r>
              <a:rPr lang="en-US" dirty="0" smtClean="0"/>
              <a:t>  </a:t>
            </a:r>
          </a:p>
          <a:p>
            <a:pPr>
              <a:buNone/>
            </a:pPr>
            <a:r>
              <a:rPr lang="en-US" dirty="0" err="1" smtClean="0"/>
              <a:t>text_page</a:t>
            </a:r>
            <a:r>
              <a:rPr lang="en-US" dirty="0" smtClean="0"/>
              <a:t> </a:t>
            </a:r>
            <a:r>
              <a:rPr lang="en-US" dirty="0" err="1" smtClean="0"/>
              <a:t>boundary_and_prominence_mechanics_instructions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text_page</a:t>
            </a:r>
            <a:r>
              <a:rPr lang="en-US" dirty="0" smtClean="0"/>
              <a:t> </a:t>
            </a:r>
            <a:r>
              <a:rPr lang="en-US" dirty="0" err="1" smtClean="0"/>
              <a:t>boundary_and_prominence_nonspecific_instructions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boundary_and_prominence</a:t>
            </a:r>
            <a:r>
              <a:rPr lang="en-US" dirty="0" smtClean="0"/>
              <a:t> apples </a:t>
            </a:r>
            <a:r>
              <a:rPr lang="en-US" dirty="0" err="1" smtClean="0"/>
              <a:t>apples</a:t>
            </a:r>
            <a:r>
              <a:rPr lang="en-US" dirty="0" smtClean="0"/>
              <a:t> 2 2 nonspecific true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err="1" smtClean="0"/>
              <a:t>text_page</a:t>
            </a:r>
            <a:r>
              <a:rPr lang="en-US" dirty="0" smtClean="0"/>
              <a:t> </a:t>
            </a:r>
            <a:r>
              <a:rPr lang="en-US" dirty="0" err="1" smtClean="0"/>
              <a:t>boundary_and_prominence_constrained_instructions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boundary apples </a:t>
            </a:r>
            <a:r>
              <a:rPr lang="en-US" dirty="0" err="1" smtClean="0"/>
              <a:t>apples</a:t>
            </a:r>
            <a:r>
              <a:rPr lang="en-US" dirty="0" smtClean="0"/>
              <a:t> 2 2 nonspecific true</a:t>
            </a:r>
          </a:p>
          <a:p>
            <a:pPr>
              <a:buNone/>
            </a:pPr>
            <a:r>
              <a:rPr lang="en-US" dirty="0" smtClean="0"/>
              <a:t>prominence apples </a:t>
            </a:r>
            <a:r>
              <a:rPr lang="en-US" dirty="0" err="1" smtClean="0"/>
              <a:t>apples</a:t>
            </a:r>
            <a:r>
              <a:rPr lang="en-US" dirty="0" smtClean="0"/>
              <a:t> 2 2 nonspecific true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err="1" smtClean="0"/>
              <a:t>text_page</a:t>
            </a:r>
            <a:r>
              <a:rPr lang="en-US" dirty="0" smtClean="0"/>
              <a:t> </a:t>
            </a:r>
            <a:r>
              <a:rPr lang="en-US" dirty="0" err="1" smtClean="0"/>
              <a:t>post_survey_instructions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survey </a:t>
            </a:r>
            <a:r>
              <a:rPr lang="en-US" dirty="0" err="1" smtClean="0"/>
              <a:t>postsurvey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end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Dictionary file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LMEDS uses key-value pairs for text strings</a:t>
            </a:r>
          </a:p>
          <a:p>
            <a:pPr lvl="1"/>
            <a:r>
              <a:rPr lang="en-US" dirty="0" smtClean="0"/>
              <a:t>The python code and sequence files specify keys</a:t>
            </a:r>
          </a:p>
          <a:p>
            <a:pPr lvl="1"/>
            <a:r>
              <a:rPr lang="en-US" dirty="0" smtClean="0"/>
              <a:t>The dictionary file links the key to the text to be displayed</a:t>
            </a:r>
          </a:p>
          <a:p>
            <a:pPr lvl="1"/>
            <a:r>
              <a:rPr lang="en-US" dirty="0" smtClean="0"/>
              <a:t>The experiment runner file (.</a:t>
            </a:r>
            <a:r>
              <a:rPr lang="en-US" dirty="0" err="1" smtClean="0"/>
              <a:t>cgi</a:t>
            </a:r>
            <a:r>
              <a:rPr lang="en-US" dirty="0" smtClean="0"/>
              <a:t>) specifies a dictionary to use</a:t>
            </a:r>
          </a:p>
          <a:p>
            <a:pPr lvl="2"/>
            <a:r>
              <a:rPr lang="en-US" dirty="0" smtClean="0"/>
              <a:t>The same experiment can be run in different languages by using different dictionary files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Dictionary file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Dictionary files are split into sections marked by ‘---‘ characters of any length</a:t>
            </a:r>
          </a:p>
          <a:p>
            <a:pPr lvl="1"/>
            <a:r>
              <a:rPr lang="en-US" dirty="0" smtClean="0"/>
              <a:t>These are not used by LMEDS.  By convention, the section names correspond to page types (login, </a:t>
            </a:r>
            <a:r>
              <a:rPr lang="en-US" dirty="0" err="1" smtClean="0"/>
              <a:t>text_page</a:t>
            </a:r>
            <a:r>
              <a:rPr lang="en-US" dirty="0" smtClean="0"/>
              <a:t>, </a:t>
            </a:r>
            <a:r>
              <a:rPr lang="en-US" dirty="0" err="1" smtClean="0"/>
              <a:t>boundary_and_prominence</a:t>
            </a:r>
            <a:r>
              <a:rPr lang="en-US" smtClean="0"/>
              <a:t>)</a:t>
            </a:r>
            <a:endParaRPr lang="en-US" dirty="0" smtClean="0"/>
          </a:p>
          <a:p>
            <a:r>
              <a:rPr lang="en-US" dirty="0" smtClean="0"/>
              <a:t>Keywords are marked by surrounding ‘===’ characters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Dictionary file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smtClean="0"/>
              <a:t>------------------------------</a:t>
            </a:r>
          </a:p>
          <a:p>
            <a:pPr>
              <a:buNone/>
            </a:pPr>
            <a:r>
              <a:rPr lang="en-US" dirty="0" err="1" smtClean="0"/>
              <a:t>lmeds_interface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------------------------------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====================</a:t>
            </a:r>
          </a:p>
          <a:p>
            <a:pPr>
              <a:buNone/>
            </a:pPr>
            <a:r>
              <a:rPr lang="en-US" dirty="0" err="1" smtClean="0"/>
              <a:t>loading_progress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====================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Loading.  Please wait.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====================</a:t>
            </a:r>
          </a:p>
          <a:p>
            <a:pPr>
              <a:buNone/>
            </a:pPr>
            <a:r>
              <a:rPr lang="en-US" dirty="0" err="1" smtClean="0"/>
              <a:t>metadata_description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====================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A demonstration of the kinds of pages that can be presented to subjects via LMEDS.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====================</a:t>
            </a:r>
          </a:p>
          <a:p>
            <a:pPr>
              <a:buNone/>
            </a:pPr>
            <a:r>
              <a:rPr lang="en-US" dirty="0" smtClean="0"/>
              <a:t>progress</a:t>
            </a:r>
          </a:p>
          <a:p>
            <a:pPr>
              <a:buNone/>
            </a:pPr>
            <a:r>
              <a:rPr lang="en-US" dirty="0" smtClean="0"/>
              <a:t>====================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Progress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LMEDS Contents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Fully functional demo</a:t>
            </a:r>
          </a:p>
          <a:p>
            <a:r>
              <a:rPr lang="en-US" dirty="0" smtClean="0"/>
              <a:t>User Manual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LMEDS Software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LMEDS (HTML, Python, CSS)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User scripts (tools)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Local server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RPT?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Prosodic annotation system</a:t>
            </a:r>
          </a:p>
          <a:p>
            <a:r>
              <a:rPr lang="en-US" dirty="0" smtClean="0"/>
              <a:t>Listeners mark up the boundaries and prominences they hear on a transcript</a:t>
            </a:r>
          </a:p>
          <a:p>
            <a:pPr lvl="1"/>
            <a:r>
              <a:rPr lang="en-US" dirty="0" smtClean="0"/>
              <a:t>Real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Manual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any questions about LMEDS?</a:t>
            </a:r>
          </a:p>
          <a:p>
            <a:pPr lvl="1"/>
            <a:r>
              <a:rPr lang="en-US" dirty="0" smtClean="0"/>
              <a:t>Read the manual first!  </a:t>
            </a:r>
          </a:p>
          <a:p>
            <a:r>
              <a:rPr lang="en-US" dirty="0" smtClean="0"/>
              <a:t>Provides details about:</a:t>
            </a:r>
          </a:p>
          <a:p>
            <a:pPr lvl="1"/>
            <a:r>
              <a:rPr lang="en-US" dirty="0" smtClean="0"/>
              <a:t>how to administer an experiment</a:t>
            </a:r>
          </a:p>
          <a:p>
            <a:pPr lvl="1"/>
            <a:r>
              <a:rPr lang="en-US" dirty="0" smtClean="0"/>
              <a:t>the syntax, keywords, and commands used by LMEDS and LMEDS files</a:t>
            </a:r>
          </a:p>
          <a:p>
            <a:pPr lvl="1"/>
            <a:r>
              <a:rPr lang="en-US" dirty="0" smtClean="0"/>
              <a:t>troubleshooting issues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LMEDS Contents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Fully functional demo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User Manual</a:t>
            </a:r>
          </a:p>
          <a:p>
            <a:r>
              <a:rPr lang="en-US" dirty="0" smtClean="0"/>
              <a:t>LMEDS Software</a:t>
            </a:r>
          </a:p>
          <a:p>
            <a:pPr lvl="1"/>
            <a:r>
              <a:rPr lang="en-US" dirty="0" smtClean="0"/>
              <a:t>LMEDS (HTML, Python, CSS)</a:t>
            </a:r>
          </a:p>
          <a:p>
            <a:pPr lvl="1"/>
            <a:r>
              <a:rPr lang="en-US" dirty="0" smtClean="0"/>
              <a:t>User scripts (tools)</a:t>
            </a:r>
          </a:p>
          <a:p>
            <a:pPr lvl="1"/>
            <a:r>
              <a:rPr lang="en-US" dirty="0" smtClean="0"/>
              <a:t>Local server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LMEDS Code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Won’t need to interact with </a:t>
            </a:r>
          </a:p>
          <a:p>
            <a:pPr lvl="1"/>
            <a:r>
              <a:rPr lang="en-US" dirty="0" smtClean="0"/>
              <a:t>unless you want to extend LMEDS functionality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Server side code is in python</a:t>
            </a:r>
          </a:p>
          <a:p>
            <a:r>
              <a:rPr lang="en-US" dirty="0" smtClean="0"/>
              <a:t>Client side code is in </a:t>
            </a:r>
            <a:r>
              <a:rPr lang="en-US" dirty="0" err="1" smtClean="0"/>
              <a:t>javascript</a:t>
            </a:r>
            <a:endParaRPr lang="en-US" dirty="0" smtClean="0"/>
          </a:p>
          <a:p>
            <a:r>
              <a:rPr lang="en-US" dirty="0" smtClean="0"/>
              <a:t>HTML templates and CSS for </a:t>
            </a:r>
            <a:r>
              <a:rPr lang="en-US" dirty="0" err="1" smtClean="0"/>
              <a:t>webpages</a:t>
            </a:r>
            <a:endParaRPr lang="en-US" dirty="0" smtClean="0"/>
          </a:p>
          <a:p>
            <a:r>
              <a:rPr lang="en-US" dirty="0" err="1" smtClean="0"/>
              <a:t>LaTeX</a:t>
            </a:r>
            <a:r>
              <a:rPr lang="en-US" dirty="0" smtClean="0"/>
              <a:t> for the user manual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scripts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Command-line tools</a:t>
            </a:r>
          </a:p>
          <a:p>
            <a:pPr lvl="1"/>
            <a:r>
              <a:rPr lang="en-US" dirty="0" smtClean="0"/>
              <a:t>Future plans to make them more user friendly via web interface</a:t>
            </a:r>
          </a:p>
          <a:p>
            <a:r>
              <a:rPr lang="en-US" dirty="0" smtClean="0"/>
              <a:t>Located in /</a:t>
            </a:r>
            <a:r>
              <a:rPr lang="en-US" dirty="0" err="1" smtClean="0"/>
              <a:t>lmeds</a:t>
            </a:r>
            <a:r>
              <a:rPr lang="en-US" dirty="0" smtClean="0"/>
              <a:t>/</a:t>
            </a:r>
            <a:r>
              <a:rPr lang="en-US" dirty="0" err="1" smtClean="0"/>
              <a:t>user_scripts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Pre-processing tools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generate_language_dictionary.py</a:t>
            </a:r>
          </a:p>
          <a:p>
            <a:pPr lvl="1"/>
            <a:r>
              <a:rPr lang="en-US" dirty="0" smtClean="0"/>
              <a:t>generates or updates a language dictionary, given a sequence file</a:t>
            </a:r>
          </a:p>
          <a:p>
            <a:pPr lvl="1"/>
            <a:r>
              <a:rPr lang="en-US" dirty="0" smtClean="0"/>
              <a:t>Updating a language dictionary will preserve existing text</a:t>
            </a:r>
          </a:p>
          <a:p>
            <a:r>
              <a:rPr lang="en-US" dirty="0" smtClean="0"/>
              <a:t>sequence_check.py</a:t>
            </a:r>
          </a:p>
          <a:p>
            <a:pPr lvl="1"/>
            <a:r>
              <a:rPr lang="en-US" dirty="0" smtClean="0"/>
              <a:t>ensures an experiment is ready to run</a:t>
            </a:r>
          </a:p>
          <a:p>
            <a:pPr lvl="2"/>
            <a:r>
              <a:rPr lang="en-US" dirty="0" smtClean="0"/>
              <a:t>No errors in test specification files</a:t>
            </a:r>
          </a:p>
          <a:p>
            <a:pPr lvl="2"/>
            <a:r>
              <a:rPr lang="en-US" dirty="0" smtClean="0"/>
              <a:t>No missing resources (audio or text files)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Post-processing tools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get_test_duration.py</a:t>
            </a:r>
          </a:p>
          <a:p>
            <a:pPr lvl="1"/>
            <a:r>
              <a:rPr lang="en-US" dirty="0" smtClean="0"/>
              <a:t>outputs how long participants spent on the experiment (individually and on average)</a:t>
            </a:r>
          </a:p>
          <a:p>
            <a:r>
              <a:rPr lang="en-US" dirty="0" smtClean="0"/>
              <a:t>post_process_results.py</a:t>
            </a:r>
          </a:p>
          <a:p>
            <a:pPr lvl="1"/>
            <a:r>
              <a:rPr lang="en-US" dirty="0" smtClean="0"/>
              <a:t>aggregates subject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server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used to run LMEDS</a:t>
            </a:r>
          </a:p>
          <a:p>
            <a:pPr lvl="1"/>
            <a:r>
              <a:rPr lang="en-US" dirty="0" smtClean="0"/>
              <a:t>For testing</a:t>
            </a:r>
          </a:p>
          <a:p>
            <a:pPr lvl="1"/>
            <a:r>
              <a:rPr lang="en-US" dirty="0" smtClean="0"/>
              <a:t>Where there is no internet</a:t>
            </a:r>
          </a:p>
          <a:p>
            <a:pPr lvl="1"/>
            <a:r>
              <a:rPr lang="en-US" dirty="0" smtClean="0"/>
              <a:t>When software cannot be installed on a computer</a:t>
            </a:r>
          </a:p>
          <a:p>
            <a:r>
              <a:rPr lang="en-US" dirty="0" smtClean="0"/>
              <a:t>Easy to use</a:t>
            </a:r>
          </a:p>
          <a:p>
            <a:pPr lvl="1"/>
            <a:r>
              <a:rPr lang="en-US" dirty="0" smtClean="0"/>
              <a:t>Run from the command line and follow the provided instructions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Espace réservé du contenu 11" descr="lmeds_schematic (1)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76200"/>
            <a:ext cx="5943600" cy="66613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RPT Experiments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Annotations collected in laboratory settings </a:t>
            </a:r>
            <a:r>
              <a:rPr lang="en-US" dirty="0" err="1" smtClean="0"/>
              <a:t>vs</a:t>
            </a:r>
            <a:r>
              <a:rPr lang="en-US" dirty="0" smtClean="0"/>
              <a:t> those collected online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RPT Experiments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RPT annotations collected online equivalent to annotations collected in lab-like settings?</a:t>
            </a:r>
          </a:p>
          <a:p>
            <a:pPr lvl="1"/>
            <a:r>
              <a:rPr lang="en-US" dirty="0" smtClean="0"/>
              <a:t>Different, more diverse population</a:t>
            </a:r>
          </a:p>
          <a:p>
            <a:pPr lvl="1"/>
            <a:r>
              <a:rPr lang="en-US" dirty="0" smtClean="0"/>
              <a:t>Temptation to be dishonest or to get distracted from the task</a:t>
            </a:r>
          </a:p>
          <a:p>
            <a:r>
              <a:rPr lang="en-US" dirty="0" smtClean="0"/>
              <a:t>How many subjects are needed in an RPT annotation task?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RPT method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2219"/>
            <a:ext cx="8534400" cy="4886181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3000" dirty="0" smtClean="0">
                <a:cs typeface="Arial" charset="0"/>
              </a:rPr>
              <a:t>The annotator listens to speech sample of up to 1 minute duration, and follows along on a printed transcript with no punctuation or capitalization. </a:t>
            </a:r>
            <a:endParaRPr lang="en-US" sz="2800" dirty="0" smtClean="0">
              <a:cs typeface="Arial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3000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30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000" dirty="0" smtClean="0"/>
              <a:t>  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3000" dirty="0"/>
          </a:p>
          <a:p>
            <a:pPr marL="0" indent="0">
              <a:spcBef>
                <a:spcPts val="1200"/>
              </a:spcBef>
              <a:buNone/>
            </a:pPr>
            <a:endParaRPr lang="en-US" sz="2400" i="1" dirty="0">
              <a:solidFill>
                <a:schemeClr val="tx2"/>
              </a:solidFill>
              <a:latin typeface="Arial" pitchFamily="18"/>
              <a:ea typeface="DejaVu Sans" pitchFamily="2"/>
              <a:cs typeface="Tahoma" pitchFamily="2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85626189"/>
              </p:ext>
            </p:extLst>
          </p:nvPr>
        </p:nvGraphicFramePr>
        <p:xfrm>
          <a:off x="533400" y="3115500"/>
          <a:ext cx="8077200" cy="15762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00200"/>
                <a:gridCol w="6477000"/>
              </a:tblGrid>
              <a:tr h="7533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cs typeface="Arial" charset="0"/>
                        </a:rPr>
                        <a:t>Round 1:</a:t>
                      </a:r>
                    </a:p>
                    <a:p>
                      <a:r>
                        <a:rPr lang="en-US" sz="2000" dirty="0" smtClean="0">
                          <a:cs typeface="Arial" charset="0"/>
                        </a:rPr>
                        <a:t>boundaries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cs typeface="Arial" charset="0"/>
                        </a:rPr>
                        <a:t>Select</a:t>
                      </a:r>
                      <a:r>
                        <a:rPr lang="en-US" sz="2400" baseline="0" dirty="0" smtClean="0">
                          <a:cs typeface="Arial" charset="0"/>
                        </a:rPr>
                        <a:t> </a:t>
                      </a:r>
                      <a:r>
                        <a:rPr lang="en-US" sz="2400" dirty="0" smtClean="0">
                          <a:cs typeface="Arial" charset="0"/>
                        </a:rPr>
                        <a:t>the location of boundaries</a:t>
                      </a:r>
                      <a:r>
                        <a:rPr lang="en-US" sz="2400" baseline="0" dirty="0" smtClean="0">
                          <a:cs typeface="Arial" charset="0"/>
                        </a:rPr>
                        <a:t> that separate perceived chunks of speech</a:t>
                      </a:r>
                      <a:r>
                        <a:rPr lang="en-US" sz="2400" dirty="0" smtClean="0">
                          <a:cs typeface="Arial" charset="0"/>
                        </a:rPr>
                        <a:t>:</a:t>
                      </a:r>
                      <a:endParaRPr lang="en-US" sz="2400" dirty="0"/>
                    </a:p>
                  </a:txBody>
                  <a:tcPr/>
                </a:tc>
              </a:tr>
              <a:tr h="75330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 …it’s </a:t>
                      </a:r>
                      <a:r>
                        <a:rPr lang="en-US" sz="2400" dirty="0" err="1" smtClean="0">
                          <a:solidFill>
                            <a:schemeClr val="tx2"/>
                          </a:solidFill>
                        </a:rPr>
                        <a:t>gonna</a:t>
                      </a:r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 happen </a:t>
                      </a:r>
                      <a:r>
                        <a:rPr lang="en-US" sz="2400" b="1" dirty="0" smtClean="0">
                          <a:solidFill>
                            <a:schemeClr val="tx2"/>
                          </a:solidFill>
                        </a:rPr>
                        <a:t>  </a:t>
                      </a:r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that our society…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Straight Connector 15"/>
          <p:cNvCxnSpPr/>
          <p:nvPr/>
        </p:nvCxnSpPr>
        <p:spPr>
          <a:xfrm>
            <a:off x="4800600" y="3962400"/>
            <a:ext cx="0" cy="5334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34547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RPT Experiments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following graphs:</a:t>
            </a:r>
          </a:p>
          <a:p>
            <a:pPr lvl="1"/>
            <a:r>
              <a:rPr lang="en-US" dirty="0" smtClean="0"/>
              <a:t>LAB = Subjects run in a lab setting</a:t>
            </a:r>
          </a:p>
          <a:p>
            <a:pPr lvl="1"/>
            <a:r>
              <a:rPr lang="en-US" dirty="0" smtClean="0"/>
              <a:t>MT = Subjects run on mechanical </a:t>
            </a:r>
            <a:r>
              <a:rPr lang="en-US" dirty="0" err="1" smtClean="0"/>
              <a:t>turk</a:t>
            </a:r>
            <a:r>
              <a:rPr lang="en-US" dirty="0" smtClean="0"/>
              <a:t>, a platform for crowd-sourcing subjects online</a:t>
            </a:r>
          </a:p>
          <a:p>
            <a:endParaRPr lang="en-US" dirty="0" smtClean="0"/>
          </a:p>
          <a:p>
            <a:r>
              <a:rPr lang="en-US" dirty="0" smtClean="0"/>
              <a:t>Arrows designate when the standard deviation is less than 0.05 – an arbitrary threshold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ZoneTexte 3"/>
          <p:cNvSpPr txBox="1"/>
          <p:nvPr/>
        </p:nvSpPr>
        <p:spPr>
          <a:xfrm>
            <a:off x="0" y="6488668"/>
            <a:ext cx="6055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originally presented in Cole, </a:t>
            </a:r>
            <a:r>
              <a:rPr lang="en-US" dirty="0" err="1" smtClean="0"/>
              <a:t>Mahrt</a:t>
            </a:r>
            <a:r>
              <a:rPr lang="en-US" dirty="0" smtClean="0"/>
              <a:t>, and Roy 2015; ETAP 3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276401967"/>
              </p:ext>
            </p:extLst>
          </p:nvPr>
        </p:nvGraphicFramePr>
        <p:xfrm>
          <a:off x="-1" y="3276600"/>
          <a:ext cx="9144001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11520146"/>
              </p:ext>
            </p:extLst>
          </p:nvPr>
        </p:nvGraphicFramePr>
        <p:xfrm>
          <a:off x="0" y="0"/>
          <a:ext cx="91440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Down Arrow 6"/>
          <p:cNvSpPr/>
          <p:nvPr/>
        </p:nvSpPr>
        <p:spPr>
          <a:xfrm>
            <a:off x="3505200" y="1676400"/>
            <a:ext cx="304801" cy="413814"/>
          </a:xfrm>
          <a:prstGeom prst="downArrow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3505200" y="4495800"/>
            <a:ext cx="304801" cy="413814"/>
          </a:xfrm>
          <a:prstGeom prst="downArrow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30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140957512"/>
              </p:ext>
            </p:extLst>
          </p:nvPr>
        </p:nvGraphicFramePr>
        <p:xfrm>
          <a:off x="-1" y="3276600"/>
          <a:ext cx="9144001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907663943"/>
              </p:ext>
            </p:extLst>
          </p:nvPr>
        </p:nvGraphicFramePr>
        <p:xfrm>
          <a:off x="0" y="0"/>
          <a:ext cx="91440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Down Arrow 6"/>
          <p:cNvSpPr/>
          <p:nvPr/>
        </p:nvSpPr>
        <p:spPr>
          <a:xfrm>
            <a:off x="3505200" y="1676400"/>
            <a:ext cx="304801" cy="413814"/>
          </a:xfrm>
          <a:prstGeom prst="downArrow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3505200" y="4495800"/>
            <a:ext cx="304801" cy="413814"/>
          </a:xfrm>
          <a:prstGeom prst="downArrow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2133600" y="4495800"/>
            <a:ext cx="304801" cy="413814"/>
          </a:xfrm>
          <a:prstGeom prst="downArrow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2667000" y="1676400"/>
            <a:ext cx="304801" cy="413814"/>
          </a:xfrm>
          <a:prstGeom prst="downArrow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6189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n Arrow 6"/>
          <p:cNvSpPr/>
          <p:nvPr/>
        </p:nvSpPr>
        <p:spPr>
          <a:xfrm>
            <a:off x="3505200" y="1676400"/>
            <a:ext cx="304801" cy="413814"/>
          </a:xfrm>
          <a:prstGeom prst="downArrow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3505200" y="4495800"/>
            <a:ext cx="304801" cy="413814"/>
          </a:xfrm>
          <a:prstGeom prst="downArrow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2133600" y="4495800"/>
            <a:ext cx="304801" cy="413814"/>
          </a:xfrm>
          <a:prstGeom prst="downArrow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2667000" y="1676400"/>
            <a:ext cx="304801" cy="413814"/>
          </a:xfrm>
          <a:prstGeom prst="downArrow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3505200" y="1371600"/>
            <a:ext cx="304801" cy="413814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5943600" y="4495800"/>
            <a:ext cx="304801" cy="413814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42618518"/>
              </p:ext>
            </p:extLst>
          </p:nvPr>
        </p:nvGraphicFramePr>
        <p:xfrm>
          <a:off x="-1" y="3276600"/>
          <a:ext cx="9144001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680911674"/>
              </p:ext>
            </p:extLst>
          </p:nvPr>
        </p:nvGraphicFramePr>
        <p:xfrm>
          <a:off x="0" y="0"/>
          <a:ext cx="91440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78346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Away Message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subjects?</a:t>
            </a:r>
          </a:p>
          <a:p>
            <a:pPr lvl="1"/>
            <a:r>
              <a:rPr lang="en-US" dirty="0" smtClean="0"/>
              <a:t>More data reduces variation in P/B-scores but at more cost ($$)</a:t>
            </a:r>
          </a:p>
          <a:p>
            <a:pPr lvl="1"/>
            <a:r>
              <a:rPr lang="en-US" dirty="0" smtClean="0"/>
              <a:t>For a conservative measure, at least 12 subjects are needed</a:t>
            </a:r>
          </a:p>
          <a:p>
            <a:pPr lvl="2"/>
            <a:r>
              <a:rPr lang="en-US" dirty="0" smtClean="0"/>
              <a:t>(Note that the 0.05 threshold is arbitrary)</a:t>
            </a:r>
          </a:p>
          <a:p>
            <a:pPr lvl="1"/>
            <a:r>
              <a:rPr lang="en-US" dirty="0" smtClean="0"/>
              <a:t>The answer depends on the languages involved and may vary from one speech community to another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Pairwise Agreement</a:t>
            </a:r>
            <a:endParaRPr lang="en-US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508198863"/>
              </p:ext>
            </p:extLst>
          </p:nvPr>
        </p:nvGraphicFramePr>
        <p:xfrm>
          <a:off x="0" y="1828800"/>
          <a:ext cx="4572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93965705"/>
              </p:ext>
            </p:extLst>
          </p:nvPr>
        </p:nvGraphicFramePr>
        <p:xfrm>
          <a:off x="4572000" y="1828800"/>
          <a:ext cx="4572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0" y="6488668"/>
            <a:ext cx="6055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originally presented in Cole, </a:t>
            </a:r>
            <a:r>
              <a:rPr lang="en-US" dirty="0" err="1" smtClean="0"/>
              <a:t>Mahrt</a:t>
            </a:r>
            <a:r>
              <a:rPr lang="en-US" dirty="0" smtClean="0"/>
              <a:t>, and Roy 2015; ETAP 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993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Away Message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There are no super raters that are doing exactly the same task</a:t>
            </a:r>
          </a:p>
          <a:p>
            <a:pPr lvl="1"/>
            <a:r>
              <a:rPr lang="en-US" dirty="0" smtClean="0"/>
              <a:t>but some raters are more in sync than others (have a more similar notion of prominence/boundaries?)</a:t>
            </a:r>
          </a:p>
          <a:p>
            <a:r>
              <a:rPr lang="en-US" dirty="0" smtClean="0"/>
              <a:t>Boundary marking is more consistent than prominence marking</a:t>
            </a:r>
          </a:p>
          <a:p>
            <a:pPr lvl="1"/>
            <a:r>
              <a:rPr lang="en-US" dirty="0" smtClean="0"/>
              <a:t>a general finding of RPT studies</a:t>
            </a:r>
          </a:p>
          <a:p>
            <a:r>
              <a:rPr lang="en-US" dirty="0" smtClean="0"/>
              <a:t>Within language variety differences in agreement are notably smaller than between (American </a:t>
            </a:r>
            <a:r>
              <a:rPr lang="en-US" dirty="0" err="1" smtClean="0"/>
              <a:t>vs</a:t>
            </a:r>
            <a:r>
              <a:rPr lang="en-US" dirty="0" smtClean="0"/>
              <a:t> Indian English)</a:t>
            </a:r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03506112"/>
              </p:ext>
            </p:extLst>
          </p:nvPr>
        </p:nvGraphicFramePr>
        <p:xfrm>
          <a:off x="304800" y="304800"/>
          <a:ext cx="8382000" cy="4950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5257"/>
                <a:gridCol w="1218501"/>
                <a:gridCol w="1063842"/>
                <a:gridCol w="955669"/>
                <a:gridCol w="1016460"/>
                <a:gridCol w="944048"/>
                <a:gridCol w="889515"/>
                <a:gridCol w="1098708"/>
              </a:tblGrid>
              <a:tr h="5614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Cohort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Acoustic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Deviance Explained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Intercept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Duration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Intensity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F0 Max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Word Frequency</a:t>
                      </a:r>
                      <a:endParaRPr lang="en-US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/>
                </a:tc>
              </a:tr>
              <a:tr h="548640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Lab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Boundary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19.3%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21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32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4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FFFF00"/>
                    </a:solidFill>
                  </a:tcPr>
                </a:tc>
              </a:tr>
              <a:tr h="548640"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Prominence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15.6%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32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24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13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11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dirty="0" smtClean="0">
                          <a:effectLst/>
                        </a:rPr>
                        <a:t>27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FFFF00"/>
                    </a:solidFill>
                  </a:tcPr>
                </a:tc>
              </a:tr>
              <a:tr h="548640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Mechanical </a:t>
                      </a:r>
                      <a:r>
                        <a:rPr lang="en-US" sz="1600" dirty="0">
                          <a:effectLst/>
                        </a:rPr>
                        <a:t>Turk (</a:t>
                      </a:r>
                      <a:r>
                        <a:rPr lang="en-US" sz="1600" dirty="0" smtClean="0">
                          <a:effectLst/>
                        </a:rPr>
                        <a:t>US)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Boundary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23.8%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27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31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dirty="0" smtClean="0">
                          <a:effectLst/>
                        </a:rPr>
                        <a:t>8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dirty="0" smtClean="0">
                          <a:effectLst/>
                        </a:rPr>
                        <a:t>9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FFFF00"/>
                    </a:solidFill>
                  </a:tcPr>
                </a:tc>
              </a:tr>
              <a:tr h="548640"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Prominence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19.1%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32</a:t>
                      </a: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13</a:t>
                      </a: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dirty="0" smtClean="0">
                          <a:effectLst/>
                        </a:rPr>
                        <a:t>13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10</a:t>
                      </a: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dirty="0" smtClean="0">
                          <a:effectLst/>
                        </a:rPr>
                        <a:t>27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FFFF00"/>
                    </a:solidFill>
                  </a:tcPr>
                </a:tc>
              </a:tr>
              <a:tr h="548640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Mechanical Turk (</a:t>
                      </a:r>
                      <a:r>
                        <a:rPr lang="en-US" sz="1600" dirty="0" smtClean="0">
                          <a:effectLst/>
                        </a:rPr>
                        <a:t>India)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Boundary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16.5%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27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21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dirty="0" smtClean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dirty="0" smtClean="0">
                          <a:effectLst/>
                        </a:rPr>
                        <a:t>12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FFFF00"/>
                    </a:solidFill>
                  </a:tcPr>
                </a:tc>
              </a:tr>
              <a:tr h="548640"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Prominence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27.8%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30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dirty="0" smtClean="0">
                          <a:effectLst/>
                        </a:rPr>
                        <a:t>5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dirty="0" smtClean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r>
                        <a:rPr lang="en-US" sz="1800" dirty="0" smtClean="0">
                          <a:effectLst/>
                        </a:rPr>
                        <a:t>28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FFFF00"/>
                    </a:solidFill>
                  </a:tcPr>
                </a:tc>
              </a:tr>
              <a:tr h="54864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</a:rPr>
                        <a:t>Expert</a:t>
                      </a:r>
                      <a:r>
                        <a:rPr lang="en-US" sz="1600" baseline="0" dirty="0" smtClean="0">
                          <a:effectLst/>
                          <a:latin typeface="Times New Roman"/>
                          <a:ea typeface="Calibri"/>
                        </a:rPr>
                        <a:t> Annotators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</a:rPr>
                        <a:t>Boundary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Calibri"/>
                        </a:rPr>
                        <a:t>26.3%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548640"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Calibri"/>
                        </a:rPr>
                        <a:t>Prominence</a:t>
                      </a:r>
                      <a:endParaRPr lang="en-US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Calibri"/>
                        </a:rPr>
                        <a:t>32.8%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5842" marR="65842" marT="0" marB="0" anchor="ctr"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4800" y="5493603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Cells for predictor variables showing the number of individual regressions where the predictor obtained statistical significance, with * for effects that are statistically significance at the .05 level for pooled data within the cohort.  (Color coding for individual variation: green &lt; </a:t>
            </a:r>
            <a:r>
              <a:rPr lang="en-US" sz="1600" dirty="0" smtClean="0"/>
              <a:t>yellow)</a:t>
            </a:r>
            <a:endParaRPr lang="en-US" sz="1600" dirty="0"/>
          </a:p>
        </p:txBody>
      </p:sp>
      <p:sp>
        <p:nvSpPr>
          <p:cNvPr id="2" name="Rectangle 1"/>
          <p:cNvSpPr/>
          <p:nvPr/>
        </p:nvSpPr>
        <p:spPr>
          <a:xfrm>
            <a:off x="228600" y="4136066"/>
            <a:ext cx="8589334" cy="1143000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ZoneTexte 8"/>
          <p:cNvSpPr txBox="1"/>
          <p:nvPr/>
        </p:nvSpPr>
        <p:spPr>
          <a:xfrm>
            <a:off x="0" y="6488668"/>
            <a:ext cx="6055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originally presented in Cole, </a:t>
            </a:r>
            <a:r>
              <a:rPr lang="en-US" dirty="0" err="1" smtClean="0"/>
              <a:t>Mahrt</a:t>
            </a:r>
            <a:r>
              <a:rPr lang="en-US" dirty="0" smtClean="0"/>
              <a:t>, and Roy 2015; ETAP 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0021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Away Message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same sorts of cues are, in general, used by listeners from all groups</a:t>
            </a:r>
          </a:p>
          <a:p>
            <a:r>
              <a:rPr lang="en-US" dirty="0" smtClean="0"/>
              <a:t>Duration was a stronger predictor of p-scores for the US lab group than for other groups</a:t>
            </a:r>
          </a:p>
          <a:p>
            <a:r>
              <a:rPr lang="en-US" dirty="0" smtClean="0"/>
              <a:t>Intensity was a stronger predictor of b-scores for the US MT group than for other groups</a:t>
            </a:r>
          </a:p>
          <a:p>
            <a:r>
              <a:rPr lang="en-US" dirty="0" smtClean="0"/>
              <a:t>Word frequency was a stronger predictor for the India MT group than for other groups</a:t>
            </a:r>
          </a:p>
          <a:p>
            <a:pPr lvl="1"/>
            <a:r>
              <a:rPr lang="en-US" dirty="0" smtClean="0"/>
              <a:t>Perhaps less familiar with American English prosodic patterns, so they rely more on non-acoustic cues?</a:t>
            </a:r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RPT Experiments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Are RPT annotations collected online equivalent to annotations collected in lab-like settings?</a:t>
            </a:r>
          </a:p>
          <a:p>
            <a:pPr lvl="1"/>
            <a:r>
              <a:rPr lang="en-US" dirty="0" smtClean="0"/>
              <a:t>There are differences</a:t>
            </a:r>
          </a:p>
          <a:p>
            <a:pPr lvl="2"/>
            <a:r>
              <a:rPr lang="en-US" dirty="0" smtClean="0"/>
              <a:t>But RPT is noisy and inter-annotator variation is large</a:t>
            </a:r>
          </a:p>
          <a:p>
            <a:pPr lvl="2"/>
            <a:r>
              <a:rPr lang="en-US" dirty="0" smtClean="0"/>
              <a:t>But differences aren’t so large</a:t>
            </a:r>
          </a:p>
          <a:p>
            <a:pPr lvl="3"/>
            <a:r>
              <a:rPr lang="en-US" dirty="0" smtClean="0"/>
              <a:t>Inter rater agreement is similar</a:t>
            </a:r>
          </a:p>
          <a:p>
            <a:pPr lvl="3"/>
            <a:r>
              <a:rPr lang="en-US" dirty="0" smtClean="0"/>
              <a:t>Individuals are sensitive to the same superset of acoustic correlates to prominence</a:t>
            </a:r>
          </a:p>
          <a:p>
            <a:pPr lvl="2"/>
            <a:r>
              <a:rPr lang="en-US" dirty="0" smtClean="0"/>
              <a:t>More work is needed to understand the sources of inter-annotator variation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RPT method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62219"/>
            <a:ext cx="8534400" cy="4886181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3000" dirty="0" smtClean="0">
                <a:cs typeface="Arial" charset="0"/>
              </a:rPr>
              <a:t>The annotator listens to speech sample of up to 1 minute duration, and follows along on a printed transcript with no punctuation or capitalization. </a:t>
            </a:r>
            <a:endParaRPr lang="en-US" sz="2800" dirty="0" smtClean="0">
              <a:cs typeface="Arial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3000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30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000" dirty="0" smtClean="0"/>
              <a:t>  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3000" dirty="0"/>
          </a:p>
          <a:p>
            <a:pPr marL="0" indent="0">
              <a:spcBef>
                <a:spcPts val="1200"/>
              </a:spcBef>
              <a:buNone/>
            </a:pPr>
            <a:endParaRPr lang="en-US" sz="2400" i="1" dirty="0">
              <a:solidFill>
                <a:schemeClr val="tx2"/>
              </a:solidFill>
              <a:latin typeface="Arial" pitchFamily="18"/>
              <a:ea typeface="DejaVu Sans" pitchFamily="2"/>
              <a:cs typeface="Tahoma" pitchFamily="2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20869541"/>
              </p:ext>
            </p:extLst>
          </p:nvPr>
        </p:nvGraphicFramePr>
        <p:xfrm>
          <a:off x="533400" y="3115500"/>
          <a:ext cx="8077200" cy="30022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00200"/>
                <a:gridCol w="6477000"/>
              </a:tblGrid>
              <a:tr h="7533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cs typeface="Arial" charset="0"/>
                        </a:rPr>
                        <a:t>Round 1:</a:t>
                      </a:r>
                    </a:p>
                    <a:p>
                      <a:r>
                        <a:rPr lang="en-US" sz="2000" dirty="0" smtClean="0">
                          <a:cs typeface="Arial" charset="0"/>
                        </a:rPr>
                        <a:t>boundaries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cs typeface="Arial" charset="0"/>
                        </a:rPr>
                        <a:t>Select</a:t>
                      </a:r>
                      <a:r>
                        <a:rPr lang="en-US" sz="2400" baseline="0" dirty="0" smtClean="0">
                          <a:cs typeface="Arial" charset="0"/>
                        </a:rPr>
                        <a:t> </a:t>
                      </a:r>
                      <a:r>
                        <a:rPr lang="en-US" sz="2400" dirty="0" smtClean="0">
                          <a:cs typeface="Arial" charset="0"/>
                        </a:rPr>
                        <a:t>the location of boundaries</a:t>
                      </a:r>
                      <a:r>
                        <a:rPr lang="en-US" sz="2400" baseline="0" dirty="0" smtClean="0">
                          <a:cs typeface="Arial" charset="0"/>
                        </a:rPr>
                        <a:t> that separate perceived chunks of speech</a:t>
                      </a:r>
                      <a:r>
                        <a:rPr lang="en-US" sz="2400" dirty="0" smtClean="0">
                          <a:cs typeface="Arial" charset="0"/>
                        </a:rPr>
                        <a:t>:</a:t>
                      </a:r>
                      <a:endParaRPr lang="en-US" sz="2400" dirty="0"/>
                    </a:p>
                  </a:txBody>
                  <a:tcPr/>
                </a:tc>
              </a:tr>
              <a:tr h="75330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 …it’s </a:t>
                      </a:r>
                      <a:r>
                        <a:rPr lang="en-US" sz="2400" dirty="0" err="1" smtClean="0">
                          <a:solidFill>
                            <a:schemeClr val="tx2"/>
                          </a:solidFill>
                        </a:rPr>
                        <a:t>gonna</a:t>
                      </a:r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 happen </a:t>
                      </a:r>
                      <a:r>
                        <a:rPr lang="en-US" sz="2400" b="1" dirty="0" smtClean="0">
                          <a:solidFill>
                            <a:schemeClr val="tx2"/>
                          </a:solidFill>
                        </a:rPr>
                        <a:t>  </a:t>
                      </a:r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that our society…</a:t>
                      </a:r>
                    </a:p>
                  </a:txBody>
                  <a:tcPr/>
                </a:tc>
              </a:tr>
              <a:tr h="66402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cs typeface="Arial" charset="0"/>
                        </a:rPr>
                        <a:t>Round 2:</a:t>
                      </a:r>
                    </a:p>
                    <a:p>
                      <a:r>
                        <a:rPr lang="en-US" sz="2000" dirty="0" smtClean="0">
                          <a:cs typeface="Arial" charset="0"/>
                        </a:rPr>
                        <a:t>prominences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cs typeface="Arial" charset="0"/>
                        </a:rPr>
                        <a:t>Selects words perceived as prominent:</a:t>
                      </a:r>
                      <a:endParaRPr lang="en-US" sz="2400" dirty="0"/>
                    </a:p>
                  </a:txBody>
                  <a:tcPr/>
                </a:tc>
              </a:tr>
              <a:tr h="66402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…it’s </a:t>
                      </a:r>
                      <a:r>
                        <a:rPr lang="en-US" sz="2400" dirty="0" err="1" smtClean="0">
                          <a:solidFill>
                            <a:schemeClr val="tx2"/>
                          </a:solidFill>
                        </a:rPr>
                        <a:t>gonna</a:t>
                      </a:r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happen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that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</a:rPr>
                        <a:t>our</a:t>
                      </a:r>
                      <a:r>
                        <a:rPr lang="en-US" sz="2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400" dirty="0" smtClean="0">
                          <a:solidFill>
                            <a:schemeClr val="tx2"/>
                          </a:solidFill>
                        </a:rPr>
                        <a:t>society…</a:t>
                      </a:r>
                      <a:endParaRPr lang="en-US" sz="2800" b="1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6" name="Straight Connector 15"/>
          <p:cNvCxnSpPr/>
          <p:nvPr/>
        </p:nvCxnSpPr>
        <p:spPr>
          <a:xfrm>
            <a:off x="4800600" y="3962400"/>
            <a:ext cx="0" cy="5334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47364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Comparing RPT Experiments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Annotations under different instructions</a:t>
            </a:r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Annotations Under Different Instructions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instructions matter?  YES!</a:t>
            </a:r>
          </a:p>
          <a:p>
            <a:pPr lvl="1"/>
            <a:r>
              <a:rPr lang="en-US" i="1" dirty="0" smtClean="0"/>
              <a:t>Cole, </a:t>
            </a:r>
            <a:r>
              <a:rPr lang="en-US" i="1" dirty="0" err="1" smtClean="0"/>
              <a:t>Mahrt</a:t>
            </a:r>
            <a:r>
              <a:rPr lang="en-US" i="1" dirty="0" smtClean="0"/>
              <a:t>, and </a:t>
            </a:r>
            <a:r>
              <a:rPr lang="en-US" i="1" dirty="0" err="1" smtClean="0"/>
              <a:t>Hualde</a:t>
            </a:r>
            <a:r>
              <a:rPr lang="en-US" i="1" dirty="0" smtClean="0"/>
              <a:t> Speech Prosody </a:t>
            </a:r>
            <a:r>
              <a:rPr lang="en-US" i="1" dirty="0" smtClean="0"/>
              <a:t>2014</a:t>
            </a:r>
            <a:endParaRPr lang="en-US" dirty="0" smtClean="0"/>
          </a:p>
          <a:p>
            <a:r>
              <a:rPr lang="en-US" dirty="0" smtClean="0"/>
              <a:t>Four different RPT experiments:</a:t>
            </a:r>
          </a:p>
          <a:p>
            <a:pPr lvl="1"/>
            <a:r>
              <a:rPr lang="en-US" dirty="0" smtClean="0"/>
              <a:t>Imagined prosody (no audio)</a:t>
            </a:r>
          </a:p>
          <a:p>
            <a:pPr lvl="1"/>
            <a:r>
              <a:rPr lang="en-US" dirty="0" smtClean="0"/>
              <a:t>Meaning-based instructions</a:t>
            </a:r>
          </a:p>
          <a:p>
            <a:pPr lvl="1"/>
            <a:r>
              <a:rPr lang="en-US" dirty="0" smtClean="0"/>
              <a:t>Acoustics-based instructions</a:t>
            </a:r>
          </a:p>
          <a:p>
            <a:pPr lvl="1"/>
            <a:r>
              <a:rPr lang="en-US" dirty="0" smtClean="0"/>
              <a:t>Nonspecific instructions</a:t>
            </a:r>
            <a:endParaRPr lang="en-US" dirty="0" smtClean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Imagined Prosody Instructions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Preface</a:t>
            </a:r>
          </a:p>
          <a:p>
            <a:pPr lvl="1"/>
            <a:r>
              <a:rPr lang="en-US" dirty="0" smtClean="0"/>
              <a:t>These excerpts are from </a:t>
            </a:r>
            <a:r>
              <a:rPr lang="en-US" dirty="0" smtClean="0"/>
              <a:t>casual speech.  </a:t>
            </a:r>
            <a:r>
              <a:rPr lang="en-US" dirty="0" smtClean="0"/>
              <a:t>They include sentence fragments, repairs </a:t>
            </a:r>
            <a:r>
              <a:rPr lang="en-US" dirty="0" smtClean="0"/>
              <a:t>and restarts</a:t>
            </a:r>
            <a:r>
              <a:rPr lang="en-US" dirty="0" smtClean="0"/>
              <a:t>.  </a:t>
            </a:r>
            <a:r>
              <a:rPr lang="en-US" dirty="0" smtClean="0"/>
              <a:t>You </a:t>
            </a:r>
            <a:r>
              <a:rPr lang="en-US" dirty="0" smtClean="0"/>
              <a:t>are to imagine that this is your speech.</a:t>
            </a:r>
          </a:p>
          <a:p>
            <a:r>
              <a:rPr lang="en-US" dirty="0" smtClean="0"/>
              <a:t>Boundary marking</a:t>
            </a:r>
          </a:p>
          <a:p>
            <a:pPr lvl="1"/>
            <a:r>
              <a:rPr lang="en-US" dirty="0" smtClean="0"/>
              <a:t>Select </a:t>
            </a:r>
            <a:r>
              <a:rPr lang="en-US" dirty="0" smtClean="0"/>
              <a:t>the words where you imagine </a:t>
            </a:r>
            <a:r>
              <a:rPr lang="en-US" dirty="0" smtClean="0"/>
              <a:t>that you </a:t>
            </a:r>
            <a:r>
              <a:rPr lang="en-US" dirty="0" smtClean="0"/>
              <a:t>would insert a break in the utterance to chunk the speech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Prominence marking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Select </a:t>
            </a:r>
            <a:r>
              <a:rPr lang="en-US" dirty="0" smtClean="0"/>
              <a:t>the words that you would highlight for the listener</a:t>
            </a:r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Meaning-based Instructions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Boundary marking</a:t>
            </a:r>
          </a:p>
          <a:p>
            <a:pPr lvl="1"/>
            <a:r>
              <a:rPr lang="en-US" dirty="0" smtClean="0"/>
              <a:t>select </a:t>
            </a:r>
            <a:r>
              <a:rPr lang="en-US" dirty="0" smtClean="0"/>
              <a:t>the words after which the audio file could be segmented with minimal disruption of the meaning of the speech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Prominence marking</a:t>
            </a:r>
          </a:p>
          <a:p>
            <a:pPr lvl="1"/>
            <a:r>
              <a:rPr lang="en-US" dirty="0" smtClean="0"/>
              <a:t>select </a:t>
            </a:r>
            <a:r>
              <a:rPr lang="en-US" dirty="0" smtClean="0"/>
              <a:t>the words that convey the main points of information as you think the speaker </a:t>
            </a:r>
            <a:r>
              <a:rPr lang="en-US" dirty="0" smtClean="0"/>
              <a:t>intended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Acoustic-based Instructions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Boundary marking</a:t>
            </a:r>
          </a:p>
          <a:p>
            <a:pPr lvl="1"/>
            <a:r>
              <a:rPr lang="en-US" dirty="0" smtClean="0"/>
              <a:t>Select the </a:t>
            </a:r>
            <a:r>
              <a:rPr lang="en-US" dirty="0" smtClean="0"/>
              <a:t>places where you hear a break, discontinuity or disconnection in the speech stream, strong or subtle. These break the fluid speech stream into different </a:t>
            </a:r>
            <a:r>
              <a:rPr lang="en-US" dirty="0" smtClean="0"/>
              <a:t>segments.</a:t>
            </a:r>
          </a:p>
          <a:p>
            <a:r>
              <a:rPr lang="en-US" dirty="0" smtClean="0"/>
              <a:t>Prominence marking</a:t>
            </a:r>
          </a:p>
          <a:p>
            <a:pPr lvl="1"/>
            <a:r>
              <a:rPr lang="en-US" dirty="0" smtClean="0"/>
              <a:t>select </a:t>
            </a:r>
            <a:r>
              <a:rPr lang="en-US" dirty="0" smtClean="0"/>
              <a:t>the words that stand out in the speech stream by virtue of being louder, longer, more extreme in pitch, or more crisply articulated than other words in the same utterance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Nonspecific Instructions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Boundary marking</a:t>
            </a:r>
          </a:p>
          <a:p>
            <a:pPr lvl="1"/>
            <a:r>
              <a:rPr lang="en-US" dirty="0" smtClean="0"/>
              <a:t>In normal speech, speakers group words in a way that helps listeners interpret the utterance</a:t>
            </a:r>
            <a:r>
              <a:rPr lang="en-US" dirty="0" smtClean="0"/>
              <a:t>.  Break </a:t>
            </a:r>
            <a:r>
              <a:rPr lang="en-US" dirty="0" smtClean="0"/>
              <a:t>the text into chunks that reflect this grouping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Prominence marking</a:t>
            </a:r>
          </a:p>
          <a:p>
            <a:pPr lvl="1"/>
            <a:r>
              <a:rPr lang="en-US" dirty="0" smtClean="0"/>
              <a:t>In </a:t>
            </a:r>
            <a:r>
              <a:rPr lang="en-US" dirty="0" smtClean="0"/>
              <a:t>normal speech, speakers pronounce some word or words in a sentence with more prominence than others. The prominent words are in a sense highlighted for the listener, and stand out from other non-prominent words.  </a:t>
            </a:r>
            <a:r>
              <a:rPr lang="en-US" dirty="0" smtClean="0"/>
              <a:t>Mark the words </a:t>
            </a:r>
            <a:r>
              <a:rPr lang="en-US" dirty="0" smtClean="0"/>
              <a:t>that you hear as prominent in this way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Correlation in scores</a:t>
            </a:r>
            <a:endParaRPr lang="en-US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3048000" y="5476240"/>
          <a:ext cx="6096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Acoustics </a:t>
                      </a:r>
                      <a:r>
                        <a:rPr lang="en-US" dirty="0" err="1" smtClean="0"/>
                        <a:t>vs</a:t>
                      </a:r>
                      <a:r>
                        <a:rPr lang="en-US" dirty="0" smtClean="0"/>
                        <a:t> Meaning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Acoustics </a:t>
                      </a:r>
                      <a:r>
                        <a:rPr lang="en-US" dirty="0" err="1" smtClean="0"/>
                        <a:t>vs</a:t>
                      </a:r>
                      <a:r>
                        <a:rPr lang="en-US" dirty="0" smtClean="0"/>
                        <a:t> Non-specific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Meaning </a:t>
                      </a:r>
                      <a:r>
                        <a:rPr lang="en-US" dirty="0" err="1" smtClean="0"/>
                        <a:t>vs</a:t>
                      </a:r>
                      <a:r>
                        <a:rPr lang="en-US" dirty="0" smtClean="0"/>
                        <a:t> Non-Specific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B-scores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0.528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P-scores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0.540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7" name="Picture 3" descr="C:\Users\Tim\Dropbox\graduate_school\graduate_school_presentations\Speech_Prosody_paper\pooled_correlations\pooled_all_six_plots_with_zero_sma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066800"/>
            <a:ext cx="6716793" cy="4190999"/>
          </a:xfrm>
          <a:prstGeom prst="rect">
            <a:avLst/>
          </a:prstGeom>
          <a:noFill/>
        </p:spPr>
      </p:pic>
      <p:sp>
        <p:nvSpPr>
          <p:cNvPr id="10" name="ZoneTexte 9"/>
          <p:cNvSpPr txBox="1"/>
          <p:nvPr/>
        </p:nvSpPr>
        <p:spPr>
          <a:xfrm>
            <a:off x="0" y="5934670"/>
            <a:ext cx="304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originally presented in Cole, </a:t>
            </a:r>
            <a:r>
              <a:rPr lang="en-US" dirty="0" err="1" smtClean="0"/>
              <a:t>Mahrt</a:t>
            </a:r>
            <a:r>
              <a:rPr lang="en-US" dirty="0" smtClean="0"/>
              <a:t>, and </a:t>
            </a:r>
            <a:r>
              <a:rPr lang="en-US" dirty="0" err="1" smtClean="0"/>
              <a:t>Hualde</a:t>
            </a:r>
            <a:r>
              <a:rPr lang="en-US" dirty="0" smtClean="0"/>
              <a:t>; Speech Prosody 2014 </a:t>
            </a:r>
            <a:endParaRPr 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Away Message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Annotations gathered under the non-specific instructions correlate most strongly to annotations from the acoustic instructions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B/P-Scores and Prominence Cues</a:t>
            </a:r>
            <a:endParaRPr lang="en-US" dirty="0"/>
          </a:p>
        </p:txBody>
      </p:sp>
      <p:graphicFrame>
        <p:nvGraphicFramePr>
          <p:cNvPr id="6" name="Chart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4211830"/>
              </p:ext>
            </p:extLst>
          </p:nvPr>
        </p:nvGraphicFramePr>
        <p:xfrm>
          <a:off x="28146375" y="5753100"/>
          <a:ext cx="13258800" cy="891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4211830"/>
              </p:ext>
            </p:extLst>
          </p:nvPr>
        </p:nvGraphicFramePr>
        <p:xfrm>
          <a:off x="28298775" y="5905500"/>
          <a:ext cx="13258800" cy="891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50" name="Picture 2" descr="C:\Users\Tim\Desktop\Image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914400"/>
            <a:ext cx="8719122" cy="5863479"/>
          </a:xfrm>
          <a:prstGeom prst="rect">
            <a:avLst/>
          </a:prstGeom>
          <a:noFill/>
        </p:spPr>
      </p:pic>
      <p:sp>
        <p:nvSpPr>
          <p:cNvPr id="10" name="ZoneTexte 9"/>
          <p:cNvSpPr txBox="1"/>
          <p:nvPr/>
        </p:nvSpPr>
        <p:spPr>
          <a:xfrm>
            <a:off x="0" y="6488668"/>
            <a:ext cx="7528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originally presented in Cole, </a:t>
            </a:r>
            <a:r>
              <a:rPr lang="en-US" dirty="0" err="1" smtClean="0"/>
              <a:t>Hualde</a:t>
            </a:r>
            <a:r>
              <a:rPr lang="en-US" dirty="0" smtClean="0"/>
              <a:t>, </a:t>
            </a:r>
            <a:r>
              <a:rPr lang="en-US" dirty="0" err="1" smtClean="0"/>
              <a:t>Mahrt</a:t>
            </a:r>
            <a:r>
              <a:rPr lang="en-US" dirty="0" smtClean="0"/>
              <a:t>, Eager, and </a:t>
            </a:r>
            <a:r>
              <a:rPr lang="en-US" dirty="0" err="1" smtClean="0"/>
              <a:t>Im</a:t>
            </a:r>
            <a:r>
              <a:rPr lang="en-US" dirty="0" smtClean="0"/>
              <a:t>; Lab </a:t>
            </a:r>
            <a:r>
              <a:rPr lang="en-US" dirty="0" err="1" smtClean="0"/>
              <a:t>Phon</a:t>
            </a:r>
            <a:r>
              <a:rPr lang="en-US" dirty="0" smtClean="0"/>
              <a:t> 2014</a:t>
            </a:r>
            <a:endParaRPr 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Away Message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Acoustic cues to prominence are better at predicting the </a:t>
            </a:r>
            <a:r>
              <a:rPr lang="en-US" dirty="0" smtClean="0"/>
              <a:t>p-scores from </a:t>
            </a:r>
            <a:r>
              <a:rPr lang="en-US" dirty="0" smtClean="0"/>
              <a:t>the acoustic instructions</a:t>
            </a:r>
          </a:p>
          <a:p>
            <a:r>
              <a:rPr lang="en-US" dirty="0" smtClean="0"/>
              <a:t>Meaning-based cues (part-of-speech, word frequency) are better at predicting the </a:t>
            </a:r>
            <a:r>
              <a:rPr lang="en-US" dirty="0" smtClean="0"/>
              <a:t>p-scores from </a:t>
            </a:r>
            <a:r>
              <a:rPr lang="en-US" dirty="0" smtClean="0"/>
              <a:t>the meaning </a:t>
            </a:r>
            <a:r>
              <a:rPr lang="en-US" dirty="0" smtClean="0"/>
              <a:t>instructions</a:t>
            </a:r>
          </a:p>
          <a:p>
            <a:endParaRPr lang="en-US" dirty="0" smtClean="0"/>
          </a:p>
          <a:p>
            <a:r>
              <a:rPr lang="en-US" dirty="0" smtClean="0"/>
              <a:t>By changing the instructions, we are able to focus listeners to attend to particular information in the signal (acoustics or meaning-based cues)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 and pooling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annotator’s annotations are coded on each word as a 0 or 1 for Prominence, and 0 or 1 for Boundary. </a:t>
            </a:r>
          </a:p>
          <a:p>
            <a:r>
              <a:rPr lang="en-US" dirty="0" smtClean="0"/>
              <a:t>Annotations are pooled over annotators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980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Development of LMEDS was supported by NSF grant </a:t>
            </a:r>
            <a:r>
              <a:rPr lang="en-US" b="1" dirty="0" smtClean="0"/>
              <a:t>BCS 12-51343</a:t>
            </a:r>
            <a:r>
              <a:rPr lang="en-US" dirty="0" smtClean="0"/>
              <a:t> to Jennifer Cole, José </a:t>
            </a:r>
            <a:r>
              <a:rPr lang="en-US" dirty="0" err="1" smtClean="0"/>
              <a:t>Hualde</a:t>
            </a:r>
            <a:r>
              <a:rPr lang="en-US" dirty="0" smtClean="0"/>
              <a:t>, and Caroline Smith.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LMEDS Support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</a:p>
          <a:p>
            <a:pPr lvl="1"/>
            <a:r>
              <a:rPr lang="en-US" dirty="0" smtClean="0"/>
              <a:t>(Don’t forget the User Manual!)</a:t>
            </a:r>
          </a:p>
          <a:p>
            <a:r>
              <a:rPr lang="en-US" dirty="0" smtClean="0"/>
              <a:t>Feature requests?</a:t>
            </a:r>
          </a:p>
          <a:p>
            <a:r>
              <a:rPr lang="en-US" dirty="0" smtClean="0"/>
              <a:t>Bug reports?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Contact me!</a:t>
            </a:r>
            <a:br>
              <a:rPr lang="en-US" dirty="0" smtClean="0"/>
            </a:br>
            <a:r>
              <a:rPr lang="en-US" dirty="0" smtClean="0"/>
              <a:t>timmahrt@gmail.com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Dankeschön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</a:p>
          <a:p>
            <a:r>
              <a:rPr lang="en-US" dirty="0" smtClean="0"/>
              <a:t>Comments?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04339172"/>
              </p:ext>
            </p:extLst>
          </p:nvPr>
        </p:nvGraphicFramePr>
        <p:xfrm>
          <a:off x="762000" y="245745"/>
          <a:ext cx="7851224" cy="57073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41425"/>
                <a:gridCol w="1056138"/>
                <a:gridCol w="769208"/>
                <a:gridCol w="769208"/>
                <a:gridCol w="512805"/>
                <a:gridCol w="512805"/>
                <a:gridCol w="512805"/>
                <a:gridCol w="512805"/>
                <a:gridCol w="512805"/>
                <a:gridCol w="512805"/>
                <a:gridCol w="512805"/>
                <a:gridCol w="512805"/>
                <a:gridCol w="512805"/>
              </a:tblGrid>
              <a:tr h="253531"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 cap="small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 cap="small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 cap="small" baseline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 cap="small" baseline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Boundary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Prominence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cap="small" baseline="0" dirty="0" smtClean="0">
                          <a:solidFill>
                            <a:schemeClr val="bg1"/>
                          </a:solidFill>
                          <a:effectLst/>
                        </a:rPr>
                        <a:t>Token</a:t>
                      </a:r>
                      <a:endParaRPr lang="en-US" sz="1800" b="0" i="0" u="none" strike="noStrike" cap="small" baseline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cap="small" baseline="0" dirty="0">
                          <a:solidFill>
                            <a:schemeClr val="bg1"/>
                          </a:solidFill>
                          <a:effectLst/>
                        </a:rPr>
                        <a:t>word</a:t>
                      </a:r>
                      <a:endParaRPr lang="en-US" sz="1800" b="0" i="0" u="none" strike="noStrike" cap="small" baseline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cap="small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B-score</a:t>
                      </a:r>
                      <a:endParaRPr lang="en-US" sz="1800" b="0" i="0" u="none" strike="noStrike" cap="small" baseline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cap="small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P-score</a:t>
                      </a:r>
                      <a:endParaRPr lang="en-US" sz="1800" b="0" i="0" u="none" strike="noStrike" cap="small" baseline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A1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A2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A3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A4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A5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A6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A7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A8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…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really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0.56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don't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0.25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know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0.81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0.44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think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0.31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0.44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today's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0.81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world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0.81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0.44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what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11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they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12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13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nineties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0.81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0.5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15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0.5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0.13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16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uh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0.38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it's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19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like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0.06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438400" y="228600"/>
            <a:ext cx="6248400" cy="579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9304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268418681"/>
              </p:ext>
            </p:extLst>
          </p:nvPr>
        </p:nvGraphicFramePr>
        <p:xfrm>
          <a:off x="762000" y="245745"/>
          <a:ext cx="7851224" cy="56769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41425"/>
                <a:gridCol w="1056138"/>
                <a:gridCol w="769208"/>
                <a:gridCol w="769208"/>
                <a:gridCol w="512805"/>
                <a:gridCol w="512805"/>
                <a:gridCol w="512805"/>
                <a:gridCol w="512805"/>
                <a:gridCol w="512805"/>
                <a:gridCol w="512805"/>
                <a:gridCol w="512805"/>
                <a:gridCol w="512805"/>
                <a:gridCol w="512805"/>
              </a:tblGrid>
              <a:tr h="253531"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 cap="small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 cap="small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 cap="small" baseline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 cap="small" baseline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Boundary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Prominence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cap="small" baseline="0" dirty="0" smtClean="0">
                          <a:solidFill>
                            <a:schemeClr val="bg1"/>
                          </a:solidFill>
                          <a:effectLst/>
                        </a:rPr>
                        <a:t>Token</a:t>
                      </a:r>
                      <a:endParaRPr lang="en-US" sz="1800" b="0" i="0" u="none" strike="noStrike" cap="small" baseline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cap="small" baseline="0" dirty="0">
                          <a:solidFill>
                            <a:schemeClr val="bg1"/>
                          </a:solidFill>
                          <a:effectLst/>
                        </a:rPr>
                        <a:t>word</a:t>
                      </a:r>
                      <a:endParaRPr lang="en-US" sz="1800" b="0" i="0" u="none" strike="noStrike" cap="small" baseline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cap="small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B-score</a:t>
                      </a:r>
                      <a:endParaRPr lang="en-US" sz="1800" b="0" i="0" u="none" strike="noStrike" cap="small" baseline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cap="small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P-score</a:t>
                      </a:r>
                      <a:endParaRPr lang="en-US" sz="1800" b="0" i="0" u="none" strike="noStrike" cap="small" baseline="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A1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A2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A3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A4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A1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A2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A3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A4</a:t>
                      </a:r>
                      <a:endParaRPr lang="en-US" sz="1800" b="0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…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really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0.56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don't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0.25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know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0.81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0.44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think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0.31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0.44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today's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0.81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world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0.81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0.44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what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11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they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12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call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13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nineties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0.81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0.5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15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0.5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0.13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16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uh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0.38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it's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5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19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like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 smtClean="0">
                          <a:effectLst/>
                        </a:rPr>
                        <a:t>0.06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438400" y="228600"/>
            <a:ext cx="1600200" cy="579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962400" y="152400"/>
            <a:ext cx="533400" cy="6172200"/>
          </a:xfrm>
          <a:prstGeom prst="rect">
            <a:avLst/>
          </a:prstGeom>
          <a:noFill/>
          <a:ln w="3810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562600" y="6030686"/>
            <a:ext cx="2286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 annotator’s </a:t>
            </a:r>
            <a:r>
              <a:rPr lang="en-US" dirty="0" smtClean="0">
                <a:solidFill>
                  <a:schemeClr val="bg1"/>
                </a:solidFill>
              </a:rPr>
              <a:t>labels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4495800" y="5943600"/>
            <a:ext cx="990600" cy="27175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42979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5468</TotalTime>
  <Words>2917</Words>
  <Application>Microsoft Office PowerPoint</Application>
  <PresentationFormat>Affichage à l'écran (4:3)</PresentationFormat>
  <Paragraphs>1162</Paragraphs>
  <Slides>72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72</vt:i4>
      </vt:variant>
    </vt:vector>
  </HeadingPairs>
  <TitlesOfParts>
    <vt:vector size="73" baseType="lpstr">
      <vt:lpstr>Thème Office</vt:lpstr>
      <vt:lpstr>LMEDS: A Platform for Collecting Prosodic Annotations Online</vt:lpstr>
      <vt:lpstr>Overview</vt:lpstr>
      <vt:lpstr>Rapid Prosody Transcription</vt:lpstr>
      <vt:lpstr>What is RPT?</vt:lpstr>
      <vt:lpstr>RPT method</vt:lpstr>
      <vt:lpstr>RPT method</vt:lpstr>
      <vt:lpstr>Coding and pooling data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Distribution of P-Scores and B-Scores</vt:lpstr>
      <vt:lpstr>Take Away Message</vt:lpstr>
      <vt:lpstr>RPT vs Other Annotation Schemes</vt:lpstr>
      <vt:lpstr>Some Work Done with RPT</vt:lpstr>
      <vt:lpstr>Some Work Done with RPT</vt:lpstr>
      <vt:lpstr>LMEDS: Language Markup and Design Software</vt:lpstr>
      <vt:lpstr>RPT With LMEDS</vt:lpstr>
      <vt:lpstr>LMEDS Stats</vt:lpstr>
      <vt:lpstr>LMEDS Stats </vt:lpstr>
      <vt:lpstr>LMEDS Stats</vt:lpstr>
      <vt:lpstr>LMEDS: Technical specification</vt:lpstr>
      <vt:lpstr>Acquiring LMEDS</vt:lpstr>
      <vt:lpstr>Using LMEDS</vt:lpstr>
      <vt:lpstr>LMEDS Experiment Components</vt:lpstr>
      <vt:lpstr>Using LMEDS</vt:lpstr>
      <vt:lpstr>Designing a new experiment in LMEDS: A TUTORIAL</vt:lpstr>
      <vt:lpstr>LMEDS Contents</vt:lpstr>
      <vt:lpstr>LMEDS Contents</vt:lpstr>
      <vt:lpstr>Demo of LMEDS</vt:lpstr>
      <vt:lpstr>Sequence file</vt:lpstr>
      <vt:lpstr>Sequence file</vt:lpstr>
      <vt:lpstr>Sequence file</vt:lpstr>
      <vt:lpstr>Dictionary file</vt:lpstr>
      <vt:lpstr>Dictionary file</vt:lpstr>
      <vt:lpstr>Dictionary file</vt:lpstr>
      <vt:lpstr>LMEDS Contents</vt:lpstr>
      <vt:lpstr>User Manual</vt:lpstr>
      <vt:lpstr>LMEDS Contents</vt:lpstr>
      <vt:lpstr>Core LMEDS Code</vt:lpstr>
      <vt:lpstr>User scripts</vt:lpstr>
      <vt:lpstr>Pre-processing tools</vt:lpstr>
      <vt:lpstr>Post-processing tools</vt:lpstr>
      <vt:lpstr>Local server</vt:lpstr>
      <vt:lpstr>Diapositive 47</vt:lpstr>
      <vt:lpstr>Comparing RPT Experiments</vt:lpstr>
      <vt:lpstr>Comparing RPT Experiments</vt:lpstr>
      <vt:lpstr>Comparing RPT Experiments</vt:lpstr>
      <vt:lpstr>Diapositive 51</vt:lpstr>
      <vt:lpstr>Diapositive 52</vt:lpstr>
      <vt:lpstr>Diapositive 53</vt:lpstr>
      <vt:lpstr>Take Away Message</vt:lpstr>
      <vt:lpstr>Pairwise Agreement</vt:lpstr>
      <vt:lpstr>Take Away Message</vt:lpstr>
      <vt:lpstr>Diapositive 57</vt:lpstr>
      <vt:lpstr>Take Away Message</vt:lpstr>
      <vt:lpstr>Comparing RPT Experiments</vt:lpstr>
      <vt:lpstr>Comparing RPT Experiments</vt:lpstr>
      <vt:lpstr>Annotations Under Different Instructions</vt:lpstr>
      <vt:lpstr>Imagined Prosody Instructions</vt:lpstr>
      <vt:lpstr>Meaning-based Instructions</vt:lpstr>
      <vt:lpstr>Acoustic-based Instructions</vt:lpstr>
      <vt:lpstr>Nonspecific Instructions</vt:lpstr>
      <vt:lpstr>Correlation in scores</vt:lpstr>
      <vt:lpstr>Take Away Message</vt:lpstr>
      <vt:lpstr>B/P-Scores and Prominence Cues</vt:lpstr>
      <vt:lpstr>Take Away Message</vt:lpstr>
      <vt:lpstr>Acknowledgements</vt:lpstr>
      <vt:lpstr>LMEDS Support</vt:lpstr>
      <vt:lpstr>Dankeschön!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LMEDS: A Platform for Collecting Prosodic Annotations Online</dc:title>
  <dc:creator>Tim Mahrt</dc:creator>
  <cp:lastModifiedBy>Tim Mahrt</cp:lastModifiedBy>
  <cp:revision>69</cp:revision>
  <dcterms:created xsi:type="dcterms:W3CDTF">2016-04-21T13:38:33Z</dcterms:created>
  <dcterms:modified xsi:type="dcterms:W3CDTF">2016-04-28T14:39:19Z</dcterms:modified>
</cp:coreProperties>
</file>